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8"/>
  </p:notesMasterIdLst>
  <p:sldIdLst>
    <p:sldId id="323" r:id="rId2"/>
    <p:sldId id="325" r:id="rId3"/>
    <p:sldId id="326" r:id="rId4"/>
    <p:sldId id="327" r:id="rId5"/>
    <p:sldId id="328" r:id="rId6"/>
    <p:sldId id="257" r:id="rId7"/>
    <p:sldId id="258" r:id="rId8"/>
    <p:sldId id="259" r:id="rId9"/>
    <p:sldId id="291" r:id="rId10"/>
    <p:sldId id="261" r:id="rId11"/>
    <p:sldId id="262" r:id="rId12"/>
    <p:sldId id="265" r:id="rId13"/>
    <p:sldId id="266" r:id="rId14"/>
    <p:sldId id="267" r:id="rId15"/>
    <p:sldId id="268" r:id="rId16"/>
    <p:sldId id="264" r:id="rId17"/>
    <p:sldId id="269" r:id="rId18"/>
    <p:sldId id="272" r:id="rId19"/>
    <p:sldId id="271" r:id="rId20"/>
    <p:sldId id="273" r:id="rId21"/>
    <p:sldId id="274" r:id="rId22"/>
    <p:sldId id="292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7" r:id="rId31"/>
    <p:sldId id="288" r:id="rId32"/>
    <p:sldId id="293" r:id="rId33"/>
    <p:sldId id="282" r:id="rId34"/>
    <p:sldId id="301" r:id="rId35"/>
    <p:sldId id="294" r:id="rId36"/>
    <p:sldId id="296" r:id="rId37"/>
    <p:sldId id="304" r:id="rId38"/>
    <p:sldId id="305" r:id="rId39"/>
    <p:sldId id="306" r:id="rId40"/>
    <p:sldId id="300" r:id="rId41"/>
    <p:sldId id="307" r:id="rId42"/>
    <p:sldId id="302" r:id="rId43"/>
    <p:sldId id="283" r:id="rId44"/>
    <p:sldId id="284" r:id="rId45"/>
    <p:sldId id="289" r:id="rId46"/>
    <p:sldId id="290" r:id="rId47"/>
    <p:sldId id="285" r:id="rId48"/>
    <p:sldId id="286" r:id="rId49"/>
    <p:sldId id="329" r:id="rId50"/>
    <p:sldId id="331" r:id="rId51"/>
    <p:sldId id="332" r:id="rId52"/>
    <p:sldId id="353" r:id="rId53"/>
    <p:sldId id="333" r:id="rId54"/>
    <p:sldId id="335" r:id="rId55"/>
    <p:sldId id="354" r:id="rId56"/>
    <p:sldId id="344" r:id="rId57"/>
    <p:sldId id="345" r:id="rId58"/>
    <p:sldId id="338" r:id="rId59"/>
    <p:sldId id="355" r:id="rId60"/>
    <p:sldId id="346" r:id="rId61"/>
    <p:sldId id="357" r:id="rId62"/>
    <p:sldId id="340" r:id="rId63"/>
    <p:sldId id="341" r:id="rId64"/>
    <p:sldId id="356" r:id="rId65"/>
    <p:sldId id="347" r:id="rId66"/>
    <p:sldId id="343" r:id="rId67"/>
    <p:sldId id="348" r:id="rId68"/>
    <p:sldId id="351" r:id="rId69"/>
    <p:sldId id="349" r:id="rId70"/>
    <p:sldId id="352" r:id="rId71"/>
    <p:sldId id="350" r:id="rId72"/>
    <p:sldId id="402" r:id="rId73"/>
    <p:sldId id="358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373" r:id="rId89"/>
    <p:sldId id="374" r:id="rId90"/>
    <p:sldId id="375" r:id="rId91"/>
    <p:sldId id="376" r:id="rId92"/>
    <p:sldId id="377" r:id="rId93"/>
    <p:sldId id="378" r:id="rId94"/>
    <p:sldId id="379" r:id="rId95"/>
    <p:sldId id="380" r:id="rId96"/>
    <p:sldId id="381" r:id="rId97"/>
    <p:sldId id="382" r:id="rId98"/>
    <p:sldId id="383" r:id="rId99"/>
    <p:sldId id="384" r:id="rId100"/>
    <p:sldId id="385" r:id="rId101"/>
    <p:sldId id="386" r:id="rId102"/>
    <p:sldId id="387" r:id="rId103"/>
    <p:sldId id="388" r:id="rId104"/>
    <p:sldId id="389" r:id="rId105"/>
    <p:sldId id="390" r:id="rId106"/>
    <p:sldId id="391" r:id="rId107"/>
    <p:sldId id="392" r:id="rId108"/>
    <p:sldId id="393" r:id="rId109"/>
    <p:sldId id="394" r:id="rId110"/>
    <p:sldId id="395" r:id="rId111"/>
    <p:sldId id="396" r:id="rId112"/>
    <p:sldId id="397" r:id="rId113"/>
    <p:sldId id="398" r:id="rId114"/>
    <p:sldId id="399" r:id="rId115"/>
    <p:sldId id="400" r:id="rId116"/>
    <p:sldId id="401" r:id="rId1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50000" autoAdjust="0"/>
  </p:normalViewPr>
  <p:slideViewPr>
    <p:cSldViewPr snapToGrid="0" snapToObjects="1">
      <p:cViewPr>
        <p:scale>
          <a:sx n="97" d="100"/>
          <a:sy n="97" d="100"/>
        </p:scale>
        <p:origin x="1064" y="4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8" Type="http://schemas.openxmlformats.org/officeDocument/2006/relationships/image" Target="../media/image49.emf"/><Relationship Id="rId9" Type="http://schemas.openxmlformats.org/officeDocument/2006/relationships/image" Target="../media/image50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1.emf"/><Relationship Id="rId8" Type="http://schemas.openxmlformats.org/officeDocument/2006/relationships/image" Target="../media/image53.emf"/><Relationship Id="rId9" Type="http://schemas.openxmlformats.org/officeDocument/2006/relationships/image" Target="../media/image54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1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1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1.emf"/><Relationship Id="rId10" Type="http://schemas.openxmlformats.org/officeDocument/2006/relationships/image" Target="../media/image59.emf"/><Relationship Id="rId11" Type="http://schemas.openxmlformats.org/officeDocument/2006/relationships/image" Target="../media/image60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1.emf"/><Relationship Id="rId10" Type="http://schemas.openxmlformats.org/officeDocument/2006/relationships/image" Target="../media/image61.emf"/><Relationship Id="rId11" Type="http://schemas.openxmlformats.org/officeDocument/2006/relationships/image" Target="../media/image62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2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image" Target="../media/image65.emf"/><Relationship Id="rId13" Type="http://schemas.openxmlformats.org/officeDocument/2006/relationships/image" Target="../media/image66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63.emf"/><Relationship Id="rId10" Type="http://schemas.openxmlformats.org/officeDocument/2006/relationships/image" Target="../media/image64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Relationship Id="rId2" Type="http://schemas.openxmlformats.org/officeDocument/2006/relationships/image" Target="../media/image73.emf"/><Relationship Id="rId3" Type="http://schemas.openxmlformats.org/officeDocument/2006/relationships/image" Target="../media/image7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Relationship Id="rId2" Type="http://schemas.openxmlformats.org/officeDocument/2006/relationships/image" Target="../media/image8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Relationship Id="rId2" Type="http://schemas.openxmlformats.org/officeDocument/2006/relationships/image" Target="../media/image105.emf"/><Relationship Id="rId3" Type="http://schemas.openxmlformats.org/officeDocument/2006/relationships/image" Target="../media/image106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Relationship Id="rId2" Type="http://schemas.openxmlformats.org/officeDocument/2006/relationships/image" Target="../media/image11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emf"/><Relationship Id="rId3" Type="http://schemas.openxmlformats.org/officeDocument/2006/relationships/image" Target="../media/image11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7.emf"/><Relationship Id="rId1" Type="http://schemas.openxmlformats.org/officeDocument/2006/relationships/image" Target="../media/image116.emf"/><Relationship Id="rId2" Type="http://schemas.openxmlformats.org/officeDocument/2006/relationships/image" Target="../media/image1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Relationship Id="rId2" Type="http://schemas.openxmlformats.org/officeDocument/2006/relationships/image" Target="../media/image119.emf"/><Relationship Id="rId3" Type="http://schemas.openxmlformats.org/officeDocument/2006/relationships/image" Target="../media/image9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Relationship Id="rId2" Type="http://schemas.openxmlformats.org/officeDocument/2006/relationships/image" Target="../media/image12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Relationship Id="rId2" Type="http://schemas.openxmlformats.org/officeDocument/2006/relationships/image" Target="../media/image12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Relationship Id="rId2" Type="http://schemas.openxmlformats.org/officeDocument/2006/relationships/image" Target="../media/image124.emf"/><Relationship Id="rId3" Type="http://schemas.openxmlformats.org/officeDocument/2006/relationships/image" Target="../media/image12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Relationship Id="rId2" Type="http://schemas.openxmlformats.org/officeDocument/2006/relationships/image" Target="../media/image127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Relationship Id="rId2" Type="http://schemas.openxmlformats.org/officeDocument/2006/relationships/image" Target="../media/image13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4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chatbotslife.com</a:t>
            </a:r>
            <a:r>
              <a:rPr lang="en-US" dirty="0" smtClean="0"/>
              <a:t>/regularization-in-deep-learning-f649a45d6e0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7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distill.pub</a:t>
            </a:r>
            <a:r>
              <a:rPr lang="en-US" dirty="0" smtClean="0"/>
              <a:t>/2017/momentum/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4DF715-0D1B-C14C-A767-9319589B51C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01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AD29F1E6-0A42-6342-8A19-FA364A33AB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S-109A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 and Kevin Rader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4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0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8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6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6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7800" y="6400800"/>
            <a:ext cx="1717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S109A, Protopapas, Rader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24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2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4" Type="http://schemas.openxmlformats.org/officeDocument/2006/relationships/image" Target="../media/image122.emf"/><Relationship Id="rId5" Type="http://schemas.openxmlformats.org/officeDocument/2006/relationships/oleObject" Target="../embeddings/oleObject141.bin"/><Relationship Id="rId6" Type="http://schemas.openxmlformats.org/officeDocument/2006/relationships/image" Target="../media/image121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4" Type="http://schemas.openxmlformats.org/officeDocument/2006/relationships/image" Target="../media/image123.emf"/><Relationship Id="rId5" Type="http://schemas.openxmlformats.org/officeDocument/2006/relationships/oleObject" Target="../embeddings/oleObject143.bin"/><Relationship Id="rId6" Type="http://schemas.openxmlformats.org/officeDocument/2006/relationships/image" Target="../media/image124.emf"/><Relationship Id="rId7" Type="http://schemas.openxmlformats.org/officeDocument/2006/relationships/oleObject" Target="../embeddings/oleObject144.bin"/><Relationship Id="rId8" Type="http://schemas.openxmlformats.org/officeDocument/2006/relationships/image" Target="../media/image125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4" Type="http://schemas.openxmlformats.org/officeDocument/2006/relationships/image" Target="../media/image126.emf"/><Relationship Id="rId5" Type="http://schemas.openxmlformats.org/officeDocument/2006/relationships/oleObject" Target="../embeddings/oleObject146.bin"/><Relationship Id="rId6" Type="http://schemas.openxmlformats.org/officeDocument/2006/relationships/image" Target="../media/image127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4" Type="http://schemas.openxmlformats.org/officeDocument/2006/relationships/image" Target="../media/image128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4" Type="http://schemas.openxmlformats.org/officeDocument/2006/relationships/image" Target="../media/image129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4" Type="http://schemas.openxmlformats.org/officeDocument/2006/relationships/image" Target="../media/image94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4" Type="http://schemas.openxmlformats.org/officeDocument/2006/relationships/image" Target="../media/image131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4" Type="http://schemas.openxmlformats.org/officeDocument/2006/relationships/image" Target="../media/image132.emf"/><Relationship Id="rId5" Type="http://schemas.openxmlformats.org/officeDocument/2006/relationships/oleObject" Target="../embeddings/oleObject152.bin"/><Relationship Id="rId6" Type="http://schemas.openxmlformats.org/officeDocument/2006/relationships/image" Target="../media/image133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4" Type="http://schemas.openxmlformats.org/officeDocument/2006/relationships/image" Target="../media/image134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4" Type="http://schemas.openxmlformats.org/officeDocument/2006/relationships/image" Target="../media/image135.emf"/><Relationship Id="rId5" Type="http://schemas.openxmlformats.org/officeDocument/2006/relationships/image" Target="../media/image130.png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oleObject" Target="../embeddings/oleObject155.bin"/><Relationship Id="rId5" Type="http://schemas.openxmlformats.org/officeDocument/2006/relationships/image" Target="../media/image136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6.emf"/><Relationship Id="rId7" Type="http://schemas.openxmlformats.org/officeDocument/2006/relationships/image" Target="../media/image1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8.emf"/><Relationship Id="rId5" Type="http://schemas.openxmlformats.org/officeDocument/2006/relationships/image" Target="../media/image1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1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5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7.emf"/><Relationship Id="rId5" Type="http://schemas.openxmlformats.org/officeDocument/2006/relationships/image" Target="../media/image28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26.bin"/><Relationship Id="rId15" Type="http://schemas.openxmlformats.org/officeDocument/2006/relationships/image" Target="../media/image4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35.bin"/><Relationship Id="rId21" Type="http://schemas.openxmlformats.org/officeDocument/2006/relationships/image" Target="../media/image50.emf"/><Relationship Id="rId10" Type="http://schemas.openxmlformats.org/officeDocument/2006/relationships/oleObject" Target="../embeddings/oleObject30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31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32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33.bin"/><Relationship Id="rId17" Type="http://schemas.openxmlformats.org/officeDocument/2006/relationships/image" Target="../media/image48.emf"/><Relationship Id="rId18" Type="http://schemas.openxmlformats.org/officeDocument/2006/relationships/oleObject" Target="../embeddings/oleObject34.bin"/><Relationship Id="rId19" Type="http://schemas.openxmlformats.org/officeDocument/2006/relationships/image" Target="../media/image4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41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42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43.bin"/><Relationship Id="rId19" Type="http://schemas.openxmlformats.org/officeDocument/2006/relationships/image" Target="../media/image5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36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39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52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47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48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49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50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51.bin"/><Relationship Id="rId19" Type="http://schemas.openxmlformats.org/officeDocument/2006/relationships/image" Target="../media/image53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44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61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56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57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58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59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60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53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5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70.bin"/><Relationship Id="rId21" Type="http://schemas.openxmlformats.org/officeDocument/2006/relationships/image" Target="../media/image51.emf"/><Relationship Id="rId10" Type="http://schemas.openxmlformats.org/officeDocument/2006/relationships/oleObject" Target="../embeddings/oleObject65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66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67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68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69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62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63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6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79.bin"/><Relationship Id="rId21" Type="http://schemas.openxmlformats.org/officeDocument/2006/relationships/image" Target="../media/image51.emf"/><Relationship Id="rId22" Type="http://schemas.openxmlformats.org/officeDocument/2006/relationships/oleObject" Target="../embeddings/oleObject80.bin"/><Relationship Id="rId23" Type="http://schemas.openxmlformats.org/officeDocument/2006/relationships/image" Target="../media/image59.emf"/><Relationship Id="rId24" Type="http://schemas.openxmlformats.org/officeDocument/2006/relationships/oleObject" Target="../embeddings/oleObject81.bin"/><Relationship Id="rId25" Type="http://schemas.openxmlformats.org/officeDocument/2006/relationships/image" Target="../media/image60.emf"/><Relationship Id="rId10" Type="http://schemas.openxmlformats.org/officeDocument/2006/relationships/oleObject" Target="../embeddings/oleObject74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75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76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77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78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71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73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90.bin"/><Relationship Id="rId21" Type="http://schemas.openxmlformats.org/officeDocument/2006/relationships/image" Target="../media/image51.emf"/><Relationship Id="rId22" Type="http://schemas.openxmlformats.org/officeDocument/2006/relationships/oleObject" Target="../embeddings/oleObject91.bin"/><Relationship Id="rId23" Type="http://schemas.openxmlformats.org/officeDocument/2006/relationships/image" Target="../media/image61.emf"/><Relationship Id="rId24" Type="http://schemas.openxmlformats.org/officeDocument/2006/relationships/oleObject" Target="../embeddings/oleObject92.bin"/><Relationship Id="rId25" Type="http://schemas.openxmlformats.org/officeDocument/2006/relationships/image" Target="../media/image62.emf"/><Relationship Id="rId10" Type="http://schemas.openxmlformats.org/officeDocument/2006/relationships/oleObject" Target="../embeddings/oleObject85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86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87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88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89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82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83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84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emf"/><Relationship Id="rId20" Type="http://schemas.openxmlformats.org/officeDocument/2006/relationships/oleObject" Target="../embeddings/oleObject101.bin"/><Relationship Id="rId21" Type="http://schemas.openxmlformats.org/officeDocument/2006/relationships/image" Target="../media/image63.emf"/><Relationship Id="rId22" Type="http://schemas.openxmlformats.org/officeDocument/2006/relationships/oleObject" Target="../embeddings/oleObject102.bin"/><Relationship Id="rId23" Type="http://schemas.openxmlformats.org/officeDocument/2006/relationships/image" Target="../media/image64.emf"/><Relationship Id="rId24" Type="http://schemas.openxmlformats.org/officeDocument/2006/relationships/oleObject" Target="../embeddings/oleObject103.bin"/><Relationship Id="rId25" Type="http://schemas.openxmlformats.org/officeDocument/2006/relationships/image" Target="../media/image51.emf"/><Relationship Id="rId26" Type="http://schemas.openxmlformats.org/officeDocument/2006/relationships/oleObject" Target="../embeddings/oleObject104.bin"/><Relationship Id="rId27" Type="http://schemas.openxmlformats.org/officeDocument/2006/relationships/image" Target="../media/image65.emf"/><Relationship Id="rId28" Type="http://schemas.openxmlformats.org/officeDocument/2006/relationships/oleObject" Target="../embeddings/oleObject105.bin"/><Relationship Id="rId29" Type="http://schemas.openxmlformats.org/officeDocument/2006/relationships/image" Target="../media/image66.emf"/><Relationship Id="rId10" Type="http://schemas.openxmlformats.org/officeDocument/2006/relationships/oleObject" Target="../embeddings/oleObject96.bin"/><Relationship Id="rId11" Type="http://schemas.openxmlformats.org/officeDocument/2006/relationships/image" Target="../media/image45.emf"/><Relationship Id="rId12" Type="http://schemas.openxmlformats.org/officeDocument/2006/relationships/oleObject" Target="../embeddings/oleObject97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98.bin"/><Relationship Id="rId15" Type="http://schemas.openxmlformats.org/officeDocument/2006/relationships/image" Target="../media/image47.emf"/><Relationship Id="rId16" Type="http://schemas.openxmlformats.org/officeDocument/2006/relationships/oleObject" Target="../embeddings/oleObject99.bin"/><Relationship Id="rId17" Type="http://schemas.openxmlformats.org/officeDocument/2006/relationships/image" Target="../media/image57.emf"/><Relationship Id="rId18" Type="http://schemas.openxmlformats.org/officeDocument/2006/relationships/oleObject" Target="../embeddings/oleObject100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4" Type="http://schemas.openxmlformats.org/officeDocument/2006/relationships/oleObject" Target="../embeddings/oleObject93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94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95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06.bin"/><Relationship Id="rId5" Type="http://schemas.openxmlformats.org/officeDocument/2006/relationships/image" Target="../media/image69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4" Type="http://schemas.openxmlformats.org/officeDocument/2006/relationships/image" Target="../media/image72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109.bin"/><Relationship Id="rId8" Type="http://schemas.openxmlformats.org/officeDocument/2006/relationships/image" Target="../media/image7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4" Type="http://schemas.openxmlformats.org/officeDocument/2006/relationships/image" Target="../media/image75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oleObject" Target="../embeddings/oleObject111.bin"/><Relationship Id="rId5" Type="http://schemas.openxmlformats.org/officeDocument/2006/relationships/image" Target="../media/image78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4" Type="http://schemas.openxmlformats.org/officeDocument/2006/relationships/image" Target="../media/image81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4" Type="http://schemas.openxmlformats.org/officeDocument/2006/relationships/image" Target="../media/image88.emf"/><Relationship Id="rId5" Type="http://schemas.openxmlformats.org/officeDocument/2006/relationships/oleObject" Target="../embeddings/oleObject114.bin"/><Relationship Id="rId6" Type="http://schemas.openxmlformats.org/officeDocument/2006/relationships/image" Target="../media/image89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4" Type="http://schemas.openxmlformats.org/officeDocument/2006/relationships/image" Target="../media/image90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16.bin"/><Relationship Id="rId5" Type="http://schemas.openxmlformats.org/officeDocument/2006/relationships/image" Target="../media/image92.emf"/><Relationship Id="rId6" Type="http://schemas.openxmlformats.org/officeDocument/2006/relationships/oleObject" Target="../embeddings/oleObject117.bin"/><Relationship Id="rId7" Type="http://schemas.openxmlformats.org/officeDocument/2006/relationships/image" Target="../media/image93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oleObject" Target="../embeddings/oleObject118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oleObject" Target="../embeddings/oleObject119.bin"/><Relationship Id="rId5" Type="http://schemas.openxmlformats.org/officeDocument/2006/relationships/image" Target="../media/image102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4" Type="http://schemas.openxmlformats.org/officeDocument/2006/relationships/image" Target="../media/image104.emf"/><Relationship Id="rId5" Type="http://schemas.openxmlformats.org/officeDocument/2006/relationships/oleObject" Target="../embeddings/oleObject121.bin"/><Relationship Id="rId6" Type="http://schemas.openxmlformats.org/officeDocument/2006/relationships/image" Target="../media/image105.emf"/><Relationship Id="rId7" Type="http://schemas.openxmlformats.org/officeDocument/2006/relationships/oleObject" Target="../embeddings/oleObject122.bin"/><Relationship Id="rId8" Type="http://schemas.openxmlformats.org/officeDocument/2006/relationships/image" Target="../media/image106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4" Type="http://schemas.openxmlformats.org/officeDocument/2006/relationships/image" Target="../media/image107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4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5.bin"/><Relationship Id="rId4" Type="http://schemas.openxmlformats.org/officeDocument/2006/relationships/image" Target="../media/image110.emf"/><Relationship Id="rId5" Type="http://schemas.openxmlformats.org/officeDocument/2006/relationships/oleObject" Target="../embeddings/oleObject126.bin"/><Relationship Id="rId6" Type="http://schemas.openxmlformats.org/officeDocument/2006/relationships/image" Target="../media/image111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128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129.bin"/><Relationship Id="rId8" Type="http://schemas.openxmlformats.org/officeDocument/2006/relationships/image" Target="../media/image114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oleObject" Target="../embeddings/oleObject130.bin"/><Relationship Id="rId5" Type="http://schemas.openxmlformats.org/officeDocument/2006/relationships/image" Target="../media/image94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4" Type="http://schemas.openxmlformats.org/officeDocument/2006/relationships/image" Target="../media/image116.emf"/><Relationship Id="rId5" Type="http://schemas.openxmlformats.org/officeDocument/2006/relationships/oleObject" Target="../embeddings/oleObject132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133.bin"/><Relationship Id="rId8" Type="http://schemas.openxmlformats.org/officeDocument/2006/relationships/image" Target="../media/image114.emf"/><Relationship Id="rId9" Type="http://schemas.openxmlformats.org/officeDocument/2006/relationships/oleObject" Target="../embeddings/oleObject134.bin"/><Relationship Id="rId10" Type="http://schemas.openxmlformats.org/officeDocument/2006/relationships/image" Target="../media/image117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4" Type="http://schemas.openxmlformats.org/officeDocument/2006/relationships/image" Target="../media/image118.e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119.emf"/><Relationship Id="rId7" Type="http://schemas.openxmlformats.org/officeDocument/2006/relationships/oleObject" Target="../embeddings/oleObject137.bin"/><Relationship Id="rId8" Type="http://schemas.openxmlformats.org/officeDocument/2006/relationships/image" Target="../media/image94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4" Type="http://schemas.openxmlformats.org/officeDocument/2006/relationships/image" Target="../media/image120.emf"/><Relationship Id="rId5" Type="http://schemas.openxmlformats.org/officeDocument/2006/relationships/oleObject" Target="../embeddings/oleObject139.bin"/><Relationship Id="rId6" Type="http://schemas.openxmlformats.org/officeDocument/2006/relationships/image" Target="../media/image121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11: </a:t>
            </a:r>
            <a:r>
              <a:rPr lang="en-US" dirty="0" smtClean="0"/>
              <a:t>Neural Networks;  Design and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99490"/>
              </p:ext>
            </p:extLst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2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10624"/>
              </p:ext>
            </p:extLst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13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</a:p>
        </p:txBody>
      </p:sp>
    </p:spTree>
    <p:extLst>
      <p:ext uri="{BB962C8B-B14F-4D97-AF65-F5344CB8AC3E}">
        <p14:creationId xmlns:p14="http://schemas.microsoft.com/office/powerpoint/2010/main" val="786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RMSProp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60"/>
            <a:ext cx="10722481" cy="211114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For non-convex problems, </a:t>
            </a:r>
            <a:r>
              <a:rPr lang="en-US" sz="2400" dirty="0" err="1" smtClean="0"/>
              <a:t>AdaGrad</a:t>
            </a:r>
            <a:r>
              <a:rPr lang="en-US" sz="2400" dirty="0" smtClean="0"/>
              <a:t> can prematurely decrease learning rate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0000FF"/>
                </a:solidFill>
              </a:rPr>
              <a:t>exponentially weighted average </a:t>
            </a:r>
            <a:r>
              <a:rPr lang="en-US" sz="2400" dirty="0" smtClean="0"/>
              <a:t>for gradient accumulation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927732"/>
              </p:ext>
            </p:extLst>
          </p:nvPr>
        </p:nvGraphicFramePr>
        <p:xfrm>
          <a:off x="4630737" y="2771775"/>
          <a:ext cx="29305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4" name="Equation" r:id="rId3" imgW="1079500" imgH="241300" progId="Equation.3">
                  <p:embed/>
                </p:oleObj>
              </mc:Choice>
              <mc:Fallback>
                <p:oleObj name="Equation" r:id="rId3" imgW="1079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30737" y="2771775"/>
                        <a:ext cx="2930525" cy="65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450839"/>
              </p:ext>
            </p:extLst>
          </p:nvPr>
        </p:nvGraphicFramePr>
        <p:xfrm>
          <a:off x="4782994" y="3827256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05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994" y="3827256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876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 smtClean="0">
                <a:solidFill>
                  <a:srgbClr val="0000FF"/>
                </a:solidFill>
              </a:rPr>
              <a:t>RMSProp</a:t>
            </a:r>
            <a:r>
              <a:rPr lang="en-US" sz="2400" dirty="0" smtClean="0">
                <a:solidFill>
                  <a:srgbClr val="0000FF"/>
                </a:solidFill>
              </a:rPr>
              <a:t> + Momentum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first moment: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Estimate second moment:</a:t>
            </a:r>
          </a:p>
          <a:p>
            <a:pPr marL="685800" indent="-685800">
              <a:buFont typeface="Arial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Update parameters: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17339"/>
              </p:ext>
            </p:extLst>
          </p:nvPr>
        </p:nvGraphicFramePr>
        <p:xfrm>
          <a:off x="4555331" y="2176097"/>
          <a:ext cx="3173413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1" name="Equation" r:id="rId3" imgW="1168400" imgH="215900" progId="Equation.3">
                  <p:embed/>
                </p:oleObj>
              </mc:Choice>
              <mc:Fallback>
                <p:oleObj name="Equation" r:id="rId3" imgW="1168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55331" y="2176097"/>
                        <a:ext cx="3173413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701024"/>
              </p:ext>
            </p:extLst>
          </p:nvPr>
        </p:nvGraphicFramePr>
        <p:xfrm>
          <a:off x="4684712" y="4772512"/>
          <a:ext cx="282257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2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4712" y="4772512"/>
                        <a:ext cx="2822575" cy="1195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1377328"/>
              </p:ext>
            </p:extLst>
          </p:nvPr>
        </p:nvGraphicFramePr>
        <p:xfrm>
          <a:off x="4628528" y="3433990"/>
          <a:ext cx="3173413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43" name="Equation" r:id="rId7" imgW="1168400" imgH="241300" progId="Equation.3">
                  <p:embed/>
                </p:oleObj>
              </mc:Choice>
              <mc:Fallback>
                <p:oleObj name="Equation" r:id="rId7" imgW="1168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28528" y="3433990"/>
                        <a:ext cx="3173413" cy="655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loud Callout 6"/>
          <p:cNvSpPr/>
          <p:nvPr/>
        </p:nvSpPr>
        <p:spPr>
          <a:xfrm>
            <a:off x="8324781" y="1722441"/>
            <a:ext cx="3230074" cy="1391261"/>
          </a:xfrm>
          <a:prstGeom prst="cloudCallout">
            <a:avLst>
              <a:gd name="adj1" fmla="val -59704"/>
              <a:gd name="adj2" fmla="val 625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Also applies bias correction to </a:t>
            </a:r>
            <a:r>
              <a:rPr lang="en-US" sz="2400" i="1" dirty="0">
                <a:latin typeface="Times"/>
                <a:cs typeface="Times"/>
              </a:rPr>
              <a:t>v</a:t>
            </a:r>
            <a:r>
              <a:rPr lang="en-US" sz="2400" dirty="0"/>
              <a:t> and </a:t>
            </a:r>
            <a:r>
              <a:rPr lang="en-US" sz="2400" i="1" dirty="0">
                <a:latin typeface="Times"/>
                <a:cs typeface="Times"/>
              </a:rPr>
              <a:t>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326" y="4772512"/>
            <a:ext cx="311467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Works well in practice, is fairly robust to hyper-parameters</a:t>
            </a:r>
          </a:p>
        </p:txBody>
      </p:sp>
    </p:spTree>
    <p:extLst>
      <p:ext uri="{BB962C8B-B14F-4D97-AF65-F5344CB8AC3E}">
        <p14:creationId xmlns:p14="http://schemas.microsoft.com/office/powerpoint/2010/main" val="39428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7272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Goal: </a:t>
            </a:r>
            <a:r>
              <a:rPr lang="en-US" sz="2400" dirty="0" smtClean="0">
                <a:solidFill>
                  <a:srgbClr val="FF0000"/>
                </a:solidFill>
              </a:rPr>
              <a:t>break symmetry </a:t>
            </a:r>
            <a:r>
              <a:rPr lang="en-US" sz="2400" dirty="0" smtClean="0"/>
              <a:t>between units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so that each unit computes a different function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Initialize all weights (not biases) </a:t>
            </a:r>
            <a:r>
              <a:rPr lang="en-US" sz="2400" dirty="0" smtClean="0">
                <a:solidFill>
                  <a:srgbClr val="0000FF"/>
                </a:solidFill>
              </a:rPr>
              <a:t>randomly</a:t>
            </a:r>
          </a:p>
          <a:p>
            <a:pPr lvl="1">
              <a:spcAft>
                <a:spcPts val="1200"/>
              </a:spcAft>
            </a:pPr>
            <a:r>
              <a:rPr lang="en-US" sz="2400" dirty="0" smtClean="0"/>
              <a:t>Gaussian or uniform distribution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Scale of initialization?</a:t>
            </a:r>
          </a:p>
          <a:p>
            <a:pPr lvl="1">
              <a:spcAft>
                <a:spcPts val="1200"/>
              </a:spcAft>
            </a:pPr>
            <a:r>
              <a:rPr lang="en-US" sz="2400" i="1" dirty="0" smtClean="0"/>
              <a:t>Large</a:t>
            </a:r>
            <a:r>
              <a:rPr lang="en-US" sz="2400" dirty="0" smtClean="0"/>
              <a:t> -&gt; grad explosion,  </a:t>
            </a:r>
            <a:r>
              <a:rPr lang="en-US" sz="2400" i="1" dirty="0" smtClean="0"/>
              <a:t>Small</a:t>
            </a:r>
            <a:r>
              <a:rPr lang="en-US" sz="2400" dirty="0" smtClean="0"/>
              <a:t> -&gt; grad vanishing</a:t>
            </a:r>
          </a:p>
          <a:p>
            <a:pPr lvl="1">
              <a:spcAft>
                <a:spcPts val="1200"/>
              </a:spcAft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for all outputs to have </a:t>
            </a:r>
            <a:r>
              <a:rPr lang="en-US" sz="2400" dirty="0" smtClean="0">
                <a:solidFill>
                  <a:srgbClr val="0000FF"/>
                </a:solidFill>
              </a:rPr>
              <a:t>unit 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/>
              <a:t>a 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</a:t>
            </a:r>
            <a:r>
              <a:rPr lang="en-US" sz="2400" dirty="0"/>
              <a:t>inputs</a:t>
            </a:r>
            <a:r>
              <a:rPr lang="en-US" sz="2400" dirty="0" smtClean="0"/>
              <a:t>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For </a:t>
            </a:r>
            <a:r>
              <a:rPr lang="en-US" sz="2400" dirty="0" err="1" smtClean="0"/>
              <a:t>ReLU</a:t>
            </a:r>
            <a:r>
              <a:rPr lang="en-US" sz="2400" dirty="0" smtClean="0"/>
              <a:t> units, it is recommended: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lvl="1">
              <a:spcAft>
                <a:spcPts val="1200"/>
              </a:spcAft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78656"/>
              </p:ext>
            </p:extLst>
          </p:nvPr>
        </p:nvGraphicFramePr>
        <p:xfrm>
          <a:off x="4955381" y="2408237"/>
          <a:ext cx="2281238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2" name="Equation" r:id="rId3" imgW="965200" imgH="431800" progId="Equation.3">
                  <p:embed/>
                </p:oleObj>
              </mc:Choice>
              <mc:Fallback>
                <p:oleObj name="Equation" r:id="rId3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5381" y="2408237"/>
                        <a:ext cx="2281238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038963"/>
              </p:ext>
            </p:extLst>
          </p:nvPr>
        </p:nvGraphicFramePr>
        <p:xfrm>
          <a:off x="4856300" y="4149096"/>
          <a:ext cx="2281238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53" name="Equation" r:id="rId5" imgW="965200" imgH="431800" progId="Equation.3">
                  <p:embed/>
                </p:oleObj>
              </mc:Choice>
              <mc:Fallback>
                <p:oleObj name="Equation" r:id="rId5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6300" y="4149096"/>
                        <a:ext cx="2281238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9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442" y="1229474"/>
            <a:ext cx="8686801" cy="5101492"/>
          </a:xfrm>
        </p:spPr>
        <p:txBody>
          <a:bodyPr>
            <a:norm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Fully-connected layer with </a:t>
            </a:r>
            <a:r>
              <a:rPr lang="en-US" sz="2400" i="1" dirty="0" smtClean="0">
                <a:latin typeface="Times"/>
                <a:cs typeface="Times"/>
              </a:rPr>
              <a:t>m</a:t>
            </a:r>
            <a:r>
              <a:rPr lang="en-US" sz="2400" dirty="0" smtClean="0"/>
              <a:t> inputs, </a:t>
            </a:r>
            <a:r>
              <a:rPr lang="en-US" sz="2400" i="1" dirty="0" smtClean="0">
                <a:latin typeface="Times"/>
                <a:cs typeface="Times"/>
              </a:rPr>
              <a:t>n</a:t>
            </a:r>
            <a:r>
              <a:rPr lang="en-US" sz="2400" dirty="0" smtClean="0"/>
              <a:t> outputs:</a:t>
            </a:r>
          </a:p>
          <a:p>
            <a:pPr marL="685800" indent="-685800">
              <a:spcAft>
                <a:spcPts val="1200"/>
              </a:spcAft>
              <a:buFont typeface="Arial" charset="0"/>
              <a:buChar char="•"/>
            </a:pPr>
            <a:endParaRPr lang="en-US" sz="48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/>
              <a:t>Heuristic trades off between initialize all </a:t>
            </a:r>
            <a:r>
              <a:rPr lang="en-US" sz="2400" dirty="0"/>
              <a:t>layers have </a:t>
            </a:r>
            <a:r>
              <a:rPr lang="en-US" sz="2400" dirty="0">
                <a:solidFill>
                  <a:srgbClr val="000000"/>
                </a:solidFill>
              </a:rPr>
              <a:t>same activation and gradient </a:t>
            </a:r>
            <a:r>
              <a:rPr lang="en-US" sz="2400" dirty="0" smtClean="0">
                <a:solidFill>
                  <a:srgbClr val="000000"/>
                </a:solidFill>
              </a:rPr>
              <a:t>variance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Sparse</a:t>
            </a:r>
            <a:r>
              <a:rPr lang="en-US" sz="2400" dirty="0" smtClean="0"/>
              <a:t> variant when </a:t>
            </a:r>
            <a:r>
              <a:rPr lang="en-US" sz="2400" i="1" dirty="0" smtClean="0">
                <a:latin typeface="Times"/>
                <a:cs typeface="Times"/>
              </a:rPr>
              <a:t>m </a:t>
            </a:r>
            <a:r>
              <a:rPr lang="en-US" sz="2400" dirty="0" smtClean="0">
                <a:solidFill>
                  <a:srgbClr val="000000"/>
                </a:solidFill>
              </a:rPr>
              <a:t>is large</a:t>
            </a:r>
            <a:endParaRPr lang="en-US" sz="2400" dirty="0" smtClean="0"/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 </a:t>
            </a:r>
            <a:r>
              <a:rPr lang="en-US" sz="2000" dirty="0" smtClean="0"/>
              <a:t>Initialize </a:t>
            </a:r>
            <a:r>
              <a:rPr lang="en-US" sz="2000" i="1" dirty="0" smtClean="0"/>
              <a:t>k</a:t>
            </a:r>
            <a:r>
              <a:rPr lang="en-US" sz="2000" dirty="0" smtClean="0"/>
              <a:t> nonzero weights in each unit</a:t>
            </a:r>
          </a:p>
          <a:p>
            <a:pPr lvl="1">
              <a:spcAft>
                <a:spcPts val="1200"/>
              </a:spcAft>
            </a:pPr>
            <a:endParaRPr lang="en-US" sz="1800" dirty="0" smtClean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884614" y="2162679"/>
          <a:ext cx="4087079" cy="117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3" name="Equation" r:id="rId3" imgW="1727200" imgH="495300" progId="Equation.3">
                  <p:embed/>
                </p:oleObj>
              </mc:Choice>
              <mc:Fallback>
                <p:oleObj name="Equation" r:id="rId3" imgW="172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4614" y="2162679"/>
                        <a:ext cx="4087079" cy="117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327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Output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Marginal statistics </a:t>
            </a:r>
            <a:r>
              <a:rPr lang="en-US" sz="1800" dirty="0" smtClean="0"/>
              <a:t>of the output in the training set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Hidden unit bias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saturation </a:t>
            </a:r>
            <a:r>
              <a:rPr lang="en-US" sz="1800" dirty="0" smtClean="0"/>
              <a:t>at initialization</a:t>
            </a:r>
          </a:p>
          <a:p>
            <a:pPr lvl="1"/>
            <a:r>
              <a:rPr lang="en-US" sz="1800" dirty="0" smtClean="0"/>
              <a:t>E.g. in </a:t>
            </a:r>
            <a:r>
              <a:rPr lang="en-US" sz="1800" dirty="0" err="1" smtClean="0"/>
              <a:t>ReLU</a:t>
            </a:r>
            <a:r>
              <a:rPr lang="en-US" sz="1800" dirty="0" smtClean="0"/>
              <a:t>, initialize bias to 0.1 instead of 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Units controlling participation of other units</a:t>
            </a:r>
          </a:p>
          <a:p>
            <a:pPr lvl="1"/>
            <a:r>
              <a:rPr lang="en-US" sz="1800" dirty="0" smtClean="0"/>
              <a:t>Set bias to allow participation at initialization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021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359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953" y="1141762"/>
            <a:ext cx="9923107" cy="4898327"/>
          </a:xfrm>
        </p:spPr>
        <p:txBody>
          <a:bodyPr/>
          <a:lstStyle/>
          <a:p>
            <a:r>
              <a:rPr lang="en-US" sz="2400" dirty="0" smtClean="0"/>
              <a:t>Good practice to normalize features before applying learning algorithm: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6000" dirty="0"/>
          </a:p>
          <a:p>
            <a:r>
              <a:rPr lang="en-US" sz="2400" dirty="0" smtClean="0"/>
              <a:t>Features in </a:t>
            </a:r>
            <a:r>
              <a:rPr lang="en-US" sz="2400" dirty="0" smtClean="0">
                <a:solidFill>
                  <a:srgbClr val="0000FF"/>
                </a:solidFill>
              </a:rPr>
              <a:t>same scale</a:t>
            </a:r>
            <a:r>
              <a:rPr lang="en-US" sz="2400" dirty="0" smtClean="0"/>
              <a:t>: mean 0 and variance 1</a:t>
            </a:r>
          </a:p>
          <a:p>
            <a:pPr lvl="1"/>
            <a:r>
              <a:rPr lang="en-US" sz="1800" dirty="0" smtClean="0"/>
              <a:t>Speeds up learning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506352" y="2174311"/>
            <a:ext cx="6759382" cy="1678773"/>
            <a:chOff x="3519604" y="2770659"/>
            <a:chExt cx="6759382" cy="167877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3580556"/>
                </p:ext>
              </p:extLst>
            </p:nvPr>
          </p:nvGraphicFramePr>
          <p:xfrm>
            <a:off x="4752976" y="2989264"/>
            <a:ext cx="1941513" cy="1203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887" name="Equation" r:id="rId3" imgW="635000" imgH="393700" progId="Equation.3">
                    <p:embed/>
                  </p:oleObj>
                </mc:Choice>
                <mc:Fallback>
                  <p:oleObj name="Equation" r:id="rId3" imgW="635000" imgH="393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752976" y="2989264"/>
                          <a:ext cx="1941513" cy="1203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Straight Arrow Connector 5"/>
            <p:cNvCxnSpPr/>
            <p:nvPr/>
          </p:nvCxnSpPr>
          <p:spPr>
            <a:xfrm flipH="1">
              <a:off x="6529050" y="3045411"/>
              <a:ext cx="448213" cy="278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939911" y="2826681"/>
              <a:ext cx="33390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mean feature values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174216" y="4049323"/>
              <a:ext cx="448214" cy="2187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585077" y="4049322"/>
              <a:ext cx="32961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Vector of SD of feature values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5230754" y="3026737"/>
              <a:ext cx="413300" cy="28710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519604" y="2770659"/>
              <a:ext cx="17111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Feature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42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Normalization</a:t>
            </a:r>
            <a:endParaRPr lang="en-US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2073059" y="3020885"/>
            <a:ext cx="3933416" cy="1298850"/>
            <a:chOff x="1663090" y="1797052"/>
            <a:chExt cx="5794853" cy="2265995"/>
          </a:xfrm>
        </p:grpSpPr>
        <p:sp>
          <p:nvSpPr>
            <p:cNvPr id="4" name="Oval 3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>
            <a:grpSpLocks noChangeAspect="1"/>
          </p:cNvGrpSpPr>
          <p:nvPr/>
        </p:nvGrpSpPr>
        <p:grpSpPr>
          <a:xfrm rot="19631026">
            <a:off x="7129467" y="2683467"/>
            <a:ext cx="2288800" cy="2304094"/>
            <a:chOff x="1663090" y="1797052"/>
            <a:chExt cx="5794853" cy="2265995"/>
          </a:xfrm>
        </p:grpSpPr>
        <p:sp>
          <p:nvSpPr>
            <p:cNvPr id="10" name="Oval 9"/>
            <p:cNvSpPr/>
            <p:nvPr/>
          </p:nvSpPr>
          <p:spPr>
            <a:xfrm>
              <a:off x="3712819" y="2618834"/>
              <a:ext cx="1806245" cy="6574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2027677" y="5281946"/>
            <a:ext cx="395977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027679" y="2345668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11832" y="5257055"/>
            <a:ext cx="3328204" cy="0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687750" y="2345669"/>
            <a:ext cx="24084" cy="2903771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59845" y="5627771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Before normalization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7751" y="5637698"/>
            <a:ext cx="334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After normalization</a:t>
            </a: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267085" y="2327888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1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7085" y="2327888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70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8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Covariance Shift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383074" y="1600201"/>
            <a:ext cx="7563584" cy="489832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Each hidden layer changes distribution of inputs to next layer: </a:t>
            </a:r>
            <a:r>
              <a:rPr lang="en-US" i="1" dirty="0" smtClean="0"/>
              <a:t>slows down learning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966" y="2821708"/>
            <a:ext cx="6095250" cy="3208026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946335" y="6029734"/>
            <a:ext cx="2443497" cy="655532"/>
          </a:xfrm>
          <a:prstGeom prst="wedgeEllipseCallout">
            <a:avLst>
              <a:gd name="adj1" fmla="val 43581"/>
              <a:gd name="adj2" fmla="val -856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2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6898396" y="6029734"/>
            <a:ext cx="2424820" cy="655532"/>
          </a:xfrm>
          <a:prstGeom prst="wedgeEllipseCallout">
            <a:avLst>
              <a:gd name="adj1" fmla="val -30107"/>
              <a:gd name="adj2" fmla="val -8278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Normalize inputs to layer </a:t>
            </a:r>
            <a:r>
              <a:rPr lang="en-US" i="1" dirty="0">
                <a:latin typeface="Times"/>
                <a:cs typeface="Times"/>
              </a:rPr>
              <a:t>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75" y="5852197"/>
            <a:ext cx="522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41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</a:t>
            </a:r>
          </a:p>
          <a:p>
            <a:pPr lvl="1"/>
            <a:r>
              <a:rPr lang="en-US" dirty="0" smtClean="0"/>
              <a:t>Mini-batch of activations for layer to normalize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30937" y="3140200"/>
          <a:ext cx="402431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5" name="Equation" r:id="rId3" imgW="1511300" imgH="812800" progId="Equation.3">
                  <p:embed/>
                </p:oleObj>
              </mc:Choice>
              <mc:Fallback>
                <p:oleObj name="Equation" r:id="rId3" imgW="1511300" imgH="812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0937" y="3140200"/>
                        <a:ext cx="4024312" cy="216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586776" y="3305287"/>
            <a:ext cx="2577220" cy="560218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86776" y="3299829"/>
            <a:ext cx="709132" cy="1779481"/>
          </a:xfrm>
          <a:prstGeom prst="rect">
            <a:avLst/>
          </a:prstGeom>
          <a:noFill/>
          <a:ln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55250" y="329982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K</a:t>
            </a:r>
            <a:r>
              <a:rPr lang="en-US" sz="2400" dirty="0"/>
              <a:t> hidden layer activations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86777" y="5307139"/>
            <a:ext cx="2149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"/>
                <a:cs typeface="Times"/>
              </a:rPr>
              <a:t>N</a:t>
            </a:r>
            <a:r>
              <a:rPr lang="en-US" sz="2400" dirty="0"/>
              <a:t> data points in mini-batch</a:t>
            </a:r>
          </a:p>
        </p:txBody>
      </p:sp>
    </p:spTree>
    <p:extLst>
      <p:ext uri="{BB962C8B-B14F-4D97-AF65-F5344CB8AC3E}">
        <p14:creationId xmlns:p14="http://schemas.microsoft.com/office/powerpoint/2010/main" val="98364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Mini</a:t>
            </a:r>
            <a:r>
              <a:rPr lang="en-US" dirty="0"/>
              <a:t>-batch of activations for layer to </a:t>
            </a:r>
            <a:r>
              <a:rPr lang="en-US" dirty="0" smtClean="0"/>
              <a:t>normalize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where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784157" y="2892940"/>
          <a:ext cx="1960760" cy="1048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2" name="Equation" r:id="rId3" imgW="736600" imgH="393700" progId="Equation.3">
                  <p:embed/>
                </p:oleObj>
              </mc:Choice>
              <mc:Fallback>
                <p:oleObj name="Equation" r:id="rId3" imgW="736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84157" y="2892940"/>
                        <a:ext cx="1960760" cy="1048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914651" y="4429126"/>
          <a:ext cx="627062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3" name="Equation" r:id="rId5" imgW="2578100" imgH="469900" progId="Equation.3">
                  <p:embed/>
                </p:oleObj>
              </mc:Choice>
              <mc:Fallback>
                <p:oleObj name="Equation" r:id="rId5" imgW="2578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14651" y="4429126"/>
                        <a:ext cx="6270625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 flipV="1">
            <a:off x="3082730" y="5191354"/>
            <a:ext cx="308820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92061" y="5820121"/>
            <a:ext cx="3091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mean activations across mini-batch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744918" y="5434114"/>
            <a:ext cx="459319" cy="3860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04748" y="5820122"/>
            <a:ext cx="3256348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Vector of SD of each unit across mini-batch</a:t>
            </a:r>
          </a:p>
        </p:txBody>
      </p:sp>
    </p:spTree>
    <p:extLst>
      <p:ext uri="{BB962C8B-B14F-4D97-AF65-F5344CB8AC3E}">
        <p14:creationId xmlns:p14="http://schemas.microsoft.com/office/powerpoint/2010/main" val="79819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692914"/>
          </a:xfrm>
        </p:spPr>
        <p:txBody>
          <a:bodyPr/>
          <a:lstStyle/>
          <a:p>
            <a:r>
              <a:rPr lang="en-US" dirty="0" smtClean="0"/>
              <a:t>Training time: </a:t>
            </a:r>
          </a:p>
          <a:p>
            <a:pPr lvl="1"/>
            <a:r>
              <a:rPr lang="en-US" dirty="0" smtClean="0"/>
              <a:t>Normalization can reduce expressive power</a:t>
            </a:r>
          </a:p>
          <a:p>
            <a:pPr lvl="1"/>
            <a:r>
              <a:rPr lang="en-US" dirty="0" smtClean="0"/>
              <a:t>Instead use: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r>
              <a:rPr lang="en-US" dirty="0" smtClean="0"/>
              <a:t>Allows network to </a:t>
            </a:r>
            <a:r>
              <a:rPr lang="en-US" dirty="0" smtClean="0">
                <a:solidFill>
                  <a:srgbClr val="0000FF"/>
                </a:solidFill>
              </a:rPr>
              <a:t>control range of normalization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sz="1050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464359" y="3734799"/>
            <a:ext cx="336339" cy="628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04748" y="3734801"/>
            <a:ext cx="310510" cy="6287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89819" y="4363568"/>
            <a:ext cx="32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Learnable parameters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314950" y="3193921"/>
          <a:ext cx="14493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Equation" r:id="rId3" imgW="495300" imgH="203200" progId="Equation.3">
                  <p:embed/>
                </p:oleObj>
              </mc:Choice>
              <mc:Fallback>
                <p:oleObj name="Equation" r:id="rId3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950" y="3193921"/>
                        <a:ext cx="1449388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452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168510" y="1716423"/>
          <a:ext cx="2830512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7" name="Equation" r:id="rId3" imgW="1498600" imgH="927100" progId="Equation.3">
                  <p:embed/>
                </p:oleObj>
              </mc:Choice>
              <mc:Fallback>
                <p:oleObj name="Equation" r:id="rId3" imgW="14986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68510" y="1716423"/>
                        <a:ext cx="2830512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5400000">
            <a:off x="3936339" y="4070998"/>
            <a:ext cx="72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…..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63857" y="1940511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63857" y="4557868"/>
            <a:ext cx="466888" cy="201148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Curved Connector 3"/>
          <p:cNvCxnSpPr>
            <a:stCxn id="10" idx="0"/>
          </p:cNvCxnSpPr>
          <p:nvPr/>
        </p:nvCxnSpPr>
        <p:spPr>
          <a:xfrm rot="16200000" flipH="1">
            <a:off x="5656333" y="581479"/>
            <a:ext cx="169643" cy="2887707"/>
          </a:xfrm>
          <a:prstGeom prst="curvedConnector4">
            <a:avLst>
              <a:gd name="adj1" fmla="val -376926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5400000" flipH="1" flipV="1">
            <a:off x="5986272" y="1868201"/>
            <a:ext cx="1093874" cy="4285458"/>
          </a:xfrm>
          <a:prstGeom prst="curvedConnector3">
            <a:avLst>
              <a:gd name="adj1" fmla="val 32929"/>
            </a:avLst>
          </a:prstGeom>
          <a:ln w="38100" cmpd="sng">
            <a:solidFill>
              <a:srgbClr val="800000"/>
            </a:solidFill>
            <a:prstDash val="dash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cxnSpLocks noChangeAspect="1"/>
          </p:cNvCxnSpPr>
          <p:nvPr/>
        </p:nvCxnSpPr>
        <p:spPr>
          <a:xfrm rot="5400000" flipH="1" flipV="1">
            <a:off x="6299707" y="1801535"/>
            <a:ext cx="1148569" cy="4499731"/>
          </a:xfrm>
          <a:prstGeom prst="curvedConnector3">
            <a:avLst>
              <a:gd name="adj1" fmla="val 13419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5658512" y="803458"/>
            <a:ext cx="169643" cy="2887707"/>
          </a:xfrm>
          <a:prstGeom prst="curvedConnector4">
            <a:avLst>
              <a:gd name="adj1" fmla="val -376925"/>
              <a:gd name="adj2" fmla="val 65037"/>
            </a:avLst>
          </a:prstGeom>
          <a:ln w="38100" cmpd="sng">
            <a:solidFill>
              <a:srgbClr val="800000"/>
            </a:solidFill>
            <a:prstDash val="dash"/>
            <a:headEnd type="arrow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203682" y="4892570"/>
            <a:ext cx="34643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1</a:t>
            </a:r>
          </a:p>
        </p:txBody>
      </p:sp>
    </p:spTree>
    <p:extLst>
      <p:ext uri="{BB962C8B-B14F-4D97-AF65-F5344CB8AC3E}">
        <p14:creationId xmlns:p14="http://schemas.microsoft.com/office/powerpoint/2010/main" val="1791795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1940511"/>
            <a:ext cx="3863675" cy="203351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03683" y="1716423"/>
            <a:ext cx="2758155" cy="174757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145339" y="1716089"/>
          <a:ext cx="2878137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1" name="Equation" r:id="rId4" imgW="1524000" imgH="927100" progId="Equation.3">
                  <p:embed/>
                </p:oleObj>
              </mc:Choice>
              <mc:Fallback>
                <p:oleObj name="Equation" r:id="rId4" imgW="1524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5339" y="1716089"/>
                        <a:ext cx="2878137" cy="1747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332" y="4557868"/>
            <a:ext cx="3863675" cy="2033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2199" y="2620747"/>
            <a:ext cx="112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00" y="5151365"/>
            <a:ext cx="115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Batch </a:t>
            </a:r>
            <a:r>
              <a:rPr lang="en-US" sz="2400" i="1" dirty="0"/>
              <a:t>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6786" y="1940510"/>
            <a:ext cx="4164641" cy="4628843"/>
            <a:chOff x="2444729" y="1940509"/>
            <a:chExt cx="5155127" cy="4628843"/>
          </a:xfrm>
        </p:grpSpPr>
        <p:sp>
          <p:nvSpPr>
            <p:cNvPr id="13" name="Rectangle 12"/>
            <p:cNvSpPr/>
            <p:nvPr/>
          </p:nvSpPr>
          <p:spPr>
            <a:xfrm>
              <a:off x="2444729" y="4557867"/>
              <a:ext cx="655394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 rot="5400000">
              <a:off x="2412338" y="4027078"/>
              <a:ext cx="726281" cy="45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…..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444730" y="1940510"/>
              <a:ext cx="631369" cy="2011485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" name="Curved Connector 3"/>
            <p:cNvCxnSpPr>
              <a:stCxn id="10" idx="0"/>
            </p:cNvCxnSpPr>
            <p:nvPr/>
          </p:nvCxnSpPr>
          <p:spPr>
            <a:xfrm rot="16200000" flipH="1">
              <a:off x="4160564" y="540358"/>
              <a:ext cx="169643" cy="2969946"/>
            </a:xfrm>
            <a:prstGeom prst="curvedConnector4">
              <a:avLst>
                <a:gd name="adj1" fmla="val -134754"/>
                <a:gd name="adj2" fmla="val 55315"/>
              </a:avLst>
            </a:prstGeom>
            <a:ln w="38100" cmpd="sng">
              <a:solidFill>
                <a:srgbClr val="800000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/>
            <p:nvPr/>
          </p:nvCxnSpPr>
          <p:spPr>
            <a:xfrm rot="5400000" flipH="1" flipV="1">
              <a:off x="4462272" y="1868201"/>
              <a:ext cx="1093874" cy="4285458"/>
            </a:xfrm>
            <a:prstGeom prst="curvedConnector3">
              <a:avLst>
                <a:gd name="adj1" fmla="val 32929"/>
              </a:avLst>
            </a:prstGeom>
            <a:ln w="38100" cmpd="sng">
              <a:solidFill>
                <a:srgbClr val="800000"/>
              </a:solidFill>
              <a:prstDash val="dash"/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cxnSpLocks noChangeAspect="1"/>
            </p:cNvCxnSpPr>
            <p:nvPr/>
          </p:nvCxnSpPr>
          <p:spPr>
            <a:xfrm rot="5400000" flipH="1" flipV="1">
              <a:off x="4775706" y="1801534"/>
              <a:ext cx="1148569" cy="4499731"/>
            </a:xfrm>
            <a:prstGeom prst="curvedConnector3">
              <a:avLst>
                <a:gd name="adj1" fmla="val 13419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8"/>
            <p:cNvCxnSpPr/>
            <p:nvPr/>
          </p:nvCxnSpPr>
          <p:spPr>
            <a:xfrm rot="16200000" flipH="1">
              <a:off x="4134511" y="803457"/>
              <a:ext cx="169643" cy="2887707"/>
            </a:xfrm>
            <a:prstGeom prst="curvedConnector4">
              <a:avLst>
                <a:gd name="adj1" fmla="val -376925"/>
                <a:gd name="adj2" fmla="val 65037"/>
              </a:avLst>
            </a:prstGeom>
            <a:ln w="38100" cmpd="sng">
              <a:solidFill>
                <a:srgbClr val="800000"/>
              </a:solidFill>
              <a:prstDash val="dash"/>
              <a:headEnd type="arrow" w="lg" len="lg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7203682" y="4892569"/>
            <a:ext cx="346431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00FF"/>
                </a:solidFill>
              </a:rPr>
              <a:t>Add normalization operations for layer 2 and so on … </a:t>
            </a:r>
          </a:p>
        </p:txBody>
      </p:sp>
    </p:spTree>
    <p:extLst>
      <p:ext uri="{BB962C8B-B14F-4D97-AF65-F5344CB8AC3E}">
        <p14:creationId xmlns:p14="http://schemas.microsoft.com/office/powerpoint/2010/main" val="5371646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Differentiate the </a:t>
            </a:r>
            <a:r>
              <a:rPr lang="en-US" dirty="0" smtClean="0">
                <a:solidFill>
                  <a:srgbClr val="0000FF"/>
                </a:solidFill>
              </a:rPr>
              <a:t>joint loss </a:t>
            </a:r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mini-batches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u="sng" dirty="0" smtClean="0">
                <a:solidFill>
                  <a:srgbClr val="0000FF"/>
                </a:solidFill>
              </a:rPr>
              <a:t>Back-propagate </a:t>
            </a:r>
            <a:r>
              <a:rPr lang="en-US" i="1" u="sng" dirty="0" smtClean="0">
                <a:solidFill>
                  <a:srgbClr val="0000FF"/>
                </a:solidFill>
              </a:rPr>
              <a:t>through</a:t>
            </a:r>
            <a:r>
              <a:rPr lang="en-US" u="sng" dirty="0" smtClean="0">
                <a:solidFill>
                  <a:srgbClr val="0000FF"/>
                </a:solidFill>
              </a:rPr>
              <a:t> the norm operations</a:t>
            </a:r>
          </a:p>
          <a:p>
            <a:endParaRPr lang="en-US" sz="2000" dirty="0"/>
          </a:p>
          <a:p>
            <a:r>
              <a:rPr lang="en-US" dirty="0" smtClean="0"/>
              <a:t>Test time:</a:t>
            </a:r>
          </a:p>
          <a:p>
            <a:pPr lvl="1"/>
            <a:r>
              <a:rPr lang="en-US" dirty="0"/>
              <a:t>Model </a:t>
            </a:r>
            <a:r>
              <a:rPr lang="en-US" dirty="0" smtClean="0"/>
              <a:t>needs to be </a:t>
            </a:r>
            <a:r>
              <a:rPr lang="en-US" dirty="0"/>
              <a:t>evaluated on a </a:t>
            </a:r>
            <a:r>
              <a:rPr lang="en-US" i="1" dirty="0"/>
              <a:t>single example</a:t>
            </a:r>
          </a:p>
          <a:p>
            <a:pPr lvl="1"/>
            <a:r>
              <a:rPr lang="en-US" dirty="0" smtClean="0"/>
              <a:t>Replace </a:t>
            </a:r>
            <a:r>
              <a:rPr lang="en-US" i="1" dirty="0" smtClean="0"/>
              <a:t>μ</a:t>
            </a:r>
            <a:r>
              <a:rPr lang="en-US" dirty="0" smtClean="0"/>
              <a:t> and </a:t>
            </a:r>
            <a:r>
              <a:rPr lang="en-US" i="1" dirty="0" err="1" smtClean="0"/>
              <a:t>σ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0000FF"/>
                </a:solidFill>
              </a:rPr>
              <a:t>running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averages </a:t>
            </a:r>
            <a:r>
              <a:rPr lang="en-US" dirty="0" smtClean="0"/>
              <a:t>collected during training</a:t>
            </a:r>
          </a:p>
        </p:txBody>
      </p:sp>
    </p:spTree>
    <p:extLst>
      <p:ext uri="{BB962C8B-B14F-4D97-AF65-F5344CB8AC3E}">
        <p14:creationId xmlns:p14="http://schemas.microsoft.com/office/powerpoint/2010/main" val="1052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Cross-entropy between training data and model distribution (i.e. </a:t>
            </a:r>
            <a:r>
              <a:rPr lang="en-US" sz="2400" dirty="0" smtClean="0">
                <a:solidFill>
                  <a:srgbClr val="0000FF"/>
                </a:solidFill>
              </a:rPr>
              <a:t>negative log-likelihood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not need to design separate cost functions </a:t>
            </a:r>
          </a:p>
          <a:p>
            <a:r>
              <a:rPr lang="en-US" sz="2400" dirty="0" smtClean="0"/>
              <a:t>Gradient of cost function must be large enough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49" y="2148471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92104"/>
              </p:ext>
            </p:extLst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5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40574"/>
              </p:ext>
            </p:extLst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6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5240"/>
              </p:ext>
            </p:extLst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58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4062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Discrete / </a:t>
            </a:r>
            <a:r>
              <a:rPr lang="en-US" sz="2400" dirty="0" err="1"/>
              <a:t>M</a:t>
            </a:r>
            <a:r>
              <a:rPr lang="en-US" sz="2400" dirty="0" err="1" smtClean="0"/>
              <a:t>ultinoulli</a:t>
            </a:r>
            <a:r>
              <a:rPr lang="en-US" sz="2400" dirty="0" smtClean="0"/>
              <a:t> output distribution</a:t>
            </a:r>
          </a:p>
          <a:p>
            <a:r>
              <a:rPr lang="en-US" sz="2400" dirty="0" smtClean="0"/>
              <a:t>For output scores </a:t>
            </a:r>
            <a:r>
              <a:rPr lang="en-US" sz="2400" i="1" dirty="0" smtClean="0"/>
              <a:t>z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z</a:t>
            </a:r>
            <a:r>
              <a:rPr lang="en-US" sz="2400" i="1" baseline="-25000" dirty="0" err="1" smtClean="0"/>
              <a:t>n</a:t>
            </a:r>
            <a:endParaRPr lang="en-US" sz="2400" i="1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Log-likelihood undoes </a:t>
            </a:r>
            <a:r>
              <a:rPr lang="en-US" sz="2400" dirty="0" err="1" smtClean="0"/>
              <a:t>exp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936823"/>
              </p:ext>
            </p:extLst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1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24655"/>
              </p:ext>
            </p:extLst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2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9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1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6000" dirty="0"/>
          </a:p>
          <a:p>
            <a:endParaRPr lang="en-US" sz="2000" dirty="0"/>
          </a:p>
          <a:p>
            <a:r>
              <a:rPr lang="en-US" sz="2400" dirty="0">
                <a:latin typeface="Calibri"/>
                <a:cs typeface="Calibri"/>
              </a:rPr>
              <a:t>w</a:t>
            </a:r>
            <a:r>
              <a:rPr lang="en-US" sz="2400" dirty="0" smtClean="0">
                <a:latin typeface="Calibri"/>
                <a:cs typeface="Calibri"/>
              </a:rPr>
              <a:t>ith activation function </a:t>
            </a:r>
            <a:r>
              <a:rPr lang="en-US" sz="2400" i="1" dirty="0" smtClean="0">
                <a:latin typeface="Times"/>
                <a:cs typeface="Times"/>
              </a:rPr>
              <a:t>g</a:t>
            </a:r>
          </a:p>
          <a:p>
            <a:endParaRPr lang="en-US" sz="1600" i="1" dirty="0">
              <a:latin typeface="Times"/>
              <a:cs typeface="Times"/>
            </a:endParaRPr>
          </a:p>
          <a:p>
            <a:pPr lvl="1"/>
            <a:r>
              <a:rPr lang="en-US" sz="1800" dirty="0" smtClean="0"/>
              <a:t>Ensure </a:t>
            </a:r>
            <a:r>
              <a:rPr lang="en-US" sz="1800" dirty="0" smtClean="0">
                <a:solidFill>
                  <a:srgbClr val="0000FF"/>
                </a:solidFill>
              </a:rPr>
              <a:t>gradients </a:t>
            </a:r>
            <a:r>
              <a:rPr lang="en-US" sz="1800" dirty="0">
                <a:solidFill>
                  <a:srgbClr val="0000FF"/>
                </a:solidFill>
              </a:rPr>
              <a:t>remain large </a:t>
            </a:r>
            <a:r>
              <a:rPr lang="en-US" sz="1800" dirty="0"/>
              <a:t>through </a:t>
            </a:r>
            <a:r>
              <a:rPr lang="en-US" sz="1800" dirty="0" smtClean="0"/>
              <a:t>hidden unit</a:t>
            </a:r>
          </a:p>
          <a:p>
            <a:pPr lvl="1"/>
            <a:r>
              <a:rPr lang="en-US" sz="1800" dirty="0" smtClean="0"/>
              <a:t>Preferred: </a:t>
            </a:r>
            <a:r>
              <a:rPr lang="en-US" sz="1800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sigmoid</a:t>
            </a:r>
            <a:r>
              <a:rPr lang="en-US" sz="1800" dirty="0" smtClean="0"/>
              <a:t>/</a:t>
            </a:r>
            <a:r>
              <a:rPr lang="en-US" sz="1800" dirty="0" err="1" smtClean="0"/>
              <a:t>tanh</a:t>
            </a:r>
            <a:r>
              <a:rPr lang="en-US" sz="1800" dirty="0" smtClean="0"/>
              <a:t> activation</a:t>
            </a:r>
          </a:p>
          <a:p>
            <a:pPr lvl="2"/>
            <a:r>
              <a:rPr lang="en-US" sz="1600" dirty="0" smtClean="0"/>
              <a:t>Do not provide useful gradient info when they saturate</a:t>
            </a:r>
            <a:endParaRPr lang="en-US" sz="1600" dirty="0"/>
          </a:p>
          <a:p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89249"/>
              </p:ext>
            </p:extLst>
          </p:nvPr>
        </p:nvGraphicFramePr>
        <p:xfrm>
          <a:off x="4697787" y="1177760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9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7787" y="1177760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6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1" y="983807"/>
            <a:ext cx="8229600" cy="49592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Rectified Linear Units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Gradient is 1 whenever unit is active</a:t>
            </a:r>
          </a:p>
          <a:p>
            <a:pPr lvl="1"/>
            <a:r>
              <a:rPr lang="en-US" sz="1800" dirty="0" smtClean="0"/>
              <a:t>More useful for learning compared to sigmoid</a:t>
            </a:r>
          </a:p>
          <a:p>
            <a:pPr lvl="1"/>
            <a:r>
              <a:rPr lang="en-US" sz="1800" dirty="0"/>
              <a:t>No useful gradient information when z&lt;</a:t>
            </a:r>
            <a:r>
              <a:rPr lang="en-US" sz="1800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17366"/>
              </p:ext>
            </p:extLst>
          </p:nvPr>
        </p:nvGraphicFramePr>
        <p:xfrm>
          <a:off x="6528422" y="2181625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1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8422" y="2181625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408544" y="2183030"/>
            <a:ext cx="3553859" cy="2128659"/>
            <a:chOff x="3972301" y="1891482"/>
            <a:chExt cx="3553859" cy="21286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972301" y="3533982"/>
              <a:ext cx="1911358" cy="1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5741951" y="1891482"/>
              <a:ext cx="1784209" cy="2128659"/>
              <a:chOff x="5792955" y="3043550"/>
              <a:chExt cx="1784209" cy="212865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H="1">
                <a:off x="6755913" y="4056980"/>
                <a:ext cx="18956" cy="11152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5934663" y="3043550"/>
                <a:ext cx="1642501" cy="164250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792955" y="4726537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8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706173"/>
              </p:ext>
            </p:extLst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026117"/>
              </p:ext>
            </p:extLst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489026"/>
              </p:ext>
            </p:extLst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8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2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70" y="1166018"/>
            <a:ext cx="5970645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One </a:t>
            </a:r>
            <a:r>
              <a:rPr lang="en-US" sz="2400" dirty="0">
                <a:solidFill>
                  <a:srgbClr val="0000FF"/>
                </a:solidFill>
              </a:rPr>
              <a:t>hidden layer is enough </a:t>
            </a:r>
            <a:r>
              <a:rPr lang="en-US" sz="2400" dirty="0"/>
              <a:t>to </a:t>
            </a:r>
            <a:r>
              <a:rPr lang="en-US" sz="2400" i="1" dirty="0"/>
              <a:t>represent </a:t>
            </a:r>
            <a:r>
              <a:rPr lang="en-US" sz="2400" dirty="0" smtClean="0"/>
              <a:t>an </a:t>
            </a:r>
            <a:r>
              <a:rPr lang="en-US" sz="2400" dirty="0"/>
              <a:t>approximation of any function to an arbitrary degree of accuracy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 why deeper</a:t>
            </a:r>
            <a:r>
              <a:rPr lang="en-US" sz="2400" dirty="0" smtClean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need </a:t>
            </a:r>
            <a:r>
              <a:rPr lang="en-US" sz="2000" dirty="0">
                <a:solidFill>
                  <a:srgbClr val="0000FF"/>
                </a:solidFill>
              </a:rPr>
              <a:t>(exponentially) more </a:t>
            </a:r>
            <a:r>
              <a:rPr lang="en-US" sz="2000" dirty="0" smtClean="0">
                <a:solidFill>
                  <a:srgbClr val="0000FF"/>
                </a:solidFill>
              </a:rPr>
              <a:t>width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</a:t>
            </a:r>
            <a:r>
              <a:rPr lang="en-US" sz="2000" dirty="0" err="1"/>
              <a:t>overfit</a:t>
            </a:r>
            <a:r>
              <a:rPr lang="en-US" sz="2000" dirty="0"/>
              <a:t> more </a:t>
            </a: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840962"/>
              </p:ext>
            </p:extLst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3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22826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With </a:t>
            </a:r>
            <a:r>
              <a:rPr lang="en-US" sz="2800" i="1" dirty="0"/>
              <a:t>N</a:t>
            </a:r>
            <a:r>
              <a:rPr lang="en-US" sz="2800" dirty="0"/>
              <a:t> hidden layers, there are O(4</a:t>
            </a:r>
            <a:r>
              <a:rPr lang="en-US" sz="2800" i="1" baseline="30000" dirty="0"/>
              <a:t>N</a:t>
            </a:r>
            <a:r>
              <a:rPr lang="en-US" sz="2800" i="1" dirty="0"/>
              <a:t>)</a:t>
            </a:r>
            <a:r>
              <a:rPr lang="en-US" sz="2800" i="1" baseline="30000" dirty="0"/>
              <a:t> </a:t>
            </a:r>
            <a:r>
              <a:rPr lang="en-US" sz="2800" dirty="0"/>
              <a:t>piecewise linear regions</a:t>
            </a:r>
            <a:endParaRPr lang="en-US" sz="2800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41925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44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01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Optimizer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779671"/>
            <a:ext cx="2654299" cy="35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 smtClean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85224"/>
              </p:ext>
            </p:extLst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4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031886"/>
              </p:ext>
            </p:extLst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35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computation takes exponential time</a:t>
            </a:r>
          </a:p>
        </p:txBody>
      </p:sp>
    </p:spTree>
    <p:extLst>
      <p:ext uri="{BB962C8B-B14F-4D97-AF65-F5344CB8AC3E}">
        <p14:creationId xmlns:p14="http://schemas.microsoft.com/office/powerpoint/2010/main" val="333386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Avoids repeated sub-expressions</a:t>
            </a:r>
          </a:p>
          <a:p>
            <a:r>
              <a:rPr lang="en-US" sz="2400" dirty="0" smtClean="0"/>
              <a:t>Uses dynamic programming (table filling)</a:t>
            </a:r>
          </a:p>
          <a:p>
            <a:r>
              <a:rPr lang="en-US" sz="2400" dirty="0" smtClean="0"/>
              <a:t>Trades-off memory for speed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421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712419"/>
              </p:ext>
            </p:extLst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3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30979"/>
              </p:ext>
            </p:extLst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4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44168"/>
              </p:ext>
            </p:extLst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5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</a:p>
        </p:txBody>
      </p:sp>
    </p:spTree>
    <p:extLst>
      <p:ext uri="{BB962C8B-B14F-4D97-AF65-F5344CB8AC3E}">
        <p14:creationId xmlns:p14="http://schemas.microsoft.com/office/powerpoint/2010/main" val="16464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4633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351492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0790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02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74383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66107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</a:p>
        </p:txBody>
      </p:sp>
    </p:spTree>
    <p:extLst>
      <p:ext uri="{BB962C8B-B14F-4D97-AF65-F5344CB8AC3E}">
        <p14:creationId xmlns:p14="http://schemas.microsoft.com/office/powerpoint/2010/main" val="1828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7016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26619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0120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0148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6747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1765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17560"/>
              </p:ext>
            </p:extLst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2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313852"/>
              </p:ext>
            </p:extLst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3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45376"/>
              </p:ext>
            </p:extLst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4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</a:p>
        </p:txBody>
      </p:sp>
    </p:spTree>
    <p:extLst>
      <p:ext uri="{BB962C8B-B14F-4D97-AF65-F5344CB8AC3E}">
        <p14:creationId xmlns:p14="http://schemas.microsoft.com/office/powerpoint/2010/main" val="490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25864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1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49674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2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88939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3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1587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4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008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5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4082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6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4732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7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32512"/>
              </p:ext>
            </p:extLst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8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4477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73333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7605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6123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720666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293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04402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69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0120"/>
              </p:ext>
            </p:extLst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0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77402"/>
              </p:ext>
            </p:extLst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71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47775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256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3010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663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1680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68071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5411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8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92731"/>
              </p:ext>
            </p:extLst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09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82377"/>
              </p:ext>
            </p:extLst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10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6201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17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1762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1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41953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19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08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0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276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1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2472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2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265813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3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5379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4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25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04538" y="1974385"/>
            <a:ext cx="4609094" cy="4012228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0225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503877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0994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9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23098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49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362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939546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573547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4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6337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5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09857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6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933"/>
              </p:ext>
            </p:extLst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7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7424"/>
              </p:ext>
            </p:extLst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08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2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044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84577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329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3932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9237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333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16898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8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855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9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7133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0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67636"/>
              </p:ext>
            </p:extLst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1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685"/>
              </p:ext>
            </p:extLst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2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14729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0007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610656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76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7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49165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7008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925089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2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9120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3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81477"/>
              </p:ext>
            </p:extLst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4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48205"/>
              </p:ext>
            </p:extLst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5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2334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6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17176"/>
              </p:ext>
            </p:extLst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7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09658"/>
              </p:ext>
            </p:extLst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88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73762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99243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526301"/>
              </p:ext>
            </p:extLst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9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3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196374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</a:p>
        </p:txBody>
      </p:sp>
    </p:spTree>
    <p:extLst>
      <p:ext uri="{BB962C8B-B14F-4D97-AF65-F5344CB8AC3E}">
        <p14:creationId xmlns:p14="http://schemas.microsoft.com/office/powerpoint/2010/main" val="12695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Regularization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4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4" y="2091857"/>
            <a:ext cx="4732852" cy="35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6315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Regularization is any modification we make to a learning algorithm that is intended to </a:t>
            </a:r>
            <a:r>
              <a:rPr lang="en-US" sz="3200" dirty="0">
                <a:solidFill>
                  <a:srgbClr val="0000FF"/>
                </a:solidFill>
              </a:rPr>
              <a:t>reduce its generalization error</a:t>
            </a:r>
            <a:r>
              <a:rPr lang="en-US" sz="3200" dirty="0"/>
              <a:t> but not its training error</a:t>
            </a:r>
          </a:p>
        </p:txBody>
      </p:sp>
    </p:spTree>
    <p:extLst>
      <p:ext uri="{BB962C8B-B14F-4D97-AF65-F5344CB8AC3E}">
        <p14:creationId xmlns:p14="http://schemas.microsoft.com/office/powerpoint/2010/main" val="6998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</a:rPr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2577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5739" y="1266274"/>
            <a:ext cx="8229600" cy="49584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Optimize:</a:t>
            </a:r>
          </a:p>
          <a:p>
            <a:endParaRPr lang="en-US" sz="5400" dirty="0"/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regularization:</a:t>
            </a:r>
          </a:p>
          <a:p>
            <a:pPr lvl="1"/>
            <a:r>
              <a:rPr lang="en-US" sz="1800" dirty="0"/>
              <a:t>d</a:t>
            </a:r>
            <a:r>
              <a:rPr lang="en-US" sz="1800" dirty="0" smtClean="0"/>
              <a:t>ecays weights</a:t>
            </a:r>
          </a:p>
          <a:p>
            <a:pPr lvl="1"/>
            <a:r>
              <a:rPr lang="en-US" sz="1800" dirty="0" smtClean="0"/>
              <a:t>MAP estimation with Gaussian prior</a:t>
            </a:r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regularization:</a:t>
            </a:r>
          </a:p>
          <a:p>
            <a:pPr lvl="1"/>
            <a:r>
              <a:rPr lang="en-US" sz="1800" dirty="0"/>
              <a:t>encourages </a:t>
            </a:r>
            <a:r>
              <a:rPr lang="en-US" sz="1800" dirty="0" err="1" smtClean="0"/>
              <a:t>sparsity</a:t>
            </a:r>
            <a:endParaRPr lang="en-US" sz="1800" dirty="0"/>
          </a:p>
          <a:p>
            <a:pPr lvl="1"/>
            <a:r>
              <a:rPr lang="en-US" sz="1800" dirty="0"/>
              <a:t>MAP estimation with </a:t>
            </a:r>
            <a:r>
              <a:rPr lang="en-US" sz="1800" dirty="0" err="1" smtClean="0"/>
              <a:t>Laplacian</a:t>
            </a:r>
            <a:r>
              <a:rPr lang="en-US" sz="1800" dirty="0" smtClean="0"/>
              <a:t> prior</a:t>
            </a:r>
            <a:endParaRPr lang="en-US" sz="1800" dirty="0"/>
          </a:p>
          <a:p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16802"/>
              </p:ext>
            </p:extLst>
          </p:nvPr>
        </p:nvGraphicFramePr>
        <p:xfrm>
          <a:off x="4121501" y="1797085"/>
          <a:ext cx="39592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3" imgW="1295400" imgH="203200" progId="Equation.3">
                  <p:embed/>
                </p:oleObj>
              </mc:Choice>
              <mc:Fallback>
                <p:oleObj name="Equation" r:id="rId3" imgW="1295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1501" y="1797085"/>
                        <a:ext cx="395922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014465" y="3231076"/>
          <a:ext cx="2389265" cy="102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5" imgW="914400" imgH="393700" progId="Equation.3">
                  <p:embed/>
                </p:oleObj>
              </mc:Choice>
              <mc:Fallback>
                <p:oleObj name="Equation" r:id="rId5" imgW="914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4465" y="3231076"/>
                        <a:ext cx="2389265" cy="1028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143080" y="4883151"/>
          <a:ext cx="2025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7" imgW="774700" imgH="266700" progId="Equation.3">
                  <p:embed/>
                </p:oleObj>
              </mc:Choice>
              <mc:Fallback>
                <p:oleObj name="Equation" r:id="rId7" imgW="774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43080" y="4883151"/>
                        <a:ext cx="2025650" cy="696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8389035" y="1651874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</a:p>
        </p:txBody>
      </p:sp>
    </p:spTree>
    <p:extLst>
      <p:ext uri="{BB962C8B-B14F-4D97-AF65-F5344CB8AC3E}">
        <p14:creationId xmlns:p14="http://schemas.microsoft.com/office/powerpoint/2010/main" val="199408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 as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530" y="2871781"/>
            <a:ext cx="8229600" cy="3280888"/>
          </a:xfrm>
        </p:spPr>
        <p:txBody>
          <a:bodyPr/>
          <a:lstStyle/>
          <a:p>
            <a:r>
              <a:rPr lang="en-US" sz="2400" dirty="0" smtClean="0"/>
              <a:t>Useful if </a:t>
            </a:r>
            <a:r>
              <a:rPr lang="en-US" sz="2400" i="1" dirty="0" smtClean="0"/>
              <a:t>K</a:t>
            </a:r>
            <a:r>
              <a:rPr lang="en-US" sz="2400" dirty="0" smtClean="0"/>
              <a:t> is known in advance </a:t>
            </a:r>
          </a:p>
          <a:p>
            <a:r>
              <a:rPr lang="en-US" sz="2400" dirty="0" smtClean="0"/>
              <a:t>Optimization:</a:t>
            </a:r>
          </a:p>
          <a:p>
            <a:pPr lvl="1"/>
            <a:r>
              <a:rPr lang="en-US" sz="1800" dirty="0" smtClean="0"/>
              <a:t>Construct </a:t>
            </a:r>
            <a:r>
              <a:rPr lang="en-US" sz="1800" dirty="0" err="1" smtClean="0"/>
              <a:t>Lagrangian</a:t>
            </a:r>
            <a:r>
              <a:rPr lang="en-US" sz="1800" dirty="0" smtClean="0"/>
              <a:t> and apply gradient descent</a:t>
            </a:r>
            <a:endParaRPr lang="en-US" sz="1800" dirty="0"/>
          </a:p>
          <a:p>
            <a:pPr lvl="1"/>
            <a:r>
              <a:rPr lang="en-US" sz="1800" dirty="0" smtClean="0"/>
              <a:t>Projected gradient descent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811713" y="1748489"/>
          <a:ext cx="310515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5" name="Equation" r:id="rId3" imgW="1016000" imgH="279400" progId="Equation.3">
                  <p:embed/>
                </p:oleObj>
              </mc:Choice>
              <mc:Fallback>
                <p:oleObj name="Equation" r:id="rId3" imgW="1016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1713" y="1748489"/>
                        <a:ext cx="3105150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854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4167"/>
            <a:ext cx="9144000" cy="5116969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7293196" y="5066032"/>
            <a:ext cx="3167240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time can be treated as a </a:t>
            </a:r>
            <a:r>
              <a:rPr lang="en-US" dirty="0" err="1"/>
              <a:t>hyperparameter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decay </a:t>
            </a:r>
            <a:r>
              <a:rPr lang="en-US" i="1" dirty="0" smtClean="0">
                <a:solidFill>
                  <a:srgbClr val="0000FF"/>
                </a:solidFill>
              </a:rPr>
              <a:t>on activations </a:t>
            </a:r>
            <a:r>
              <a:rPr lang="en-US" dirty="0" smtClean="0"/>
              <a:t>instead of parameters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08" y="2599578"/>
            <a:ext cx="7728187" cy="2849896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130676" y="5691188"/>
          <a:ext cx="39211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9" name="Equation" r:id="rId4" imgW="1282700" imgH="203200" progId="Equation.3">
                  <p:embed/>
                </p:oleObj>
              </mc:Choice>
              <mc:Fallback>
                <p:oleObj name="Equation" r:id="rId4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0676" y="5691188"/>
                        <a:ext cx="39211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9048203" y="2282652"/>
            <a:ext cx="225084" cy="477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97925" y="1661170"/>
            <a:ext cx="139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hidden layer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89332" y="4841730"/>
            <a:ext cx="362469" cy="4630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08395" y="5304752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in output layer</a:t>
            </a:r>
          </a:p>
        </p:txBody>
      </p:sp>
    </p:spTree>
    <p:extLst>
      <p:ext uri="{BB962C8B-B14F-4D97-AF65-F5344CB8AC3E}">
        <p14:creationId xmlns:p14="http://schemas.microsoft.com/office/powerpoint/2010/main" val="214133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26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r>
                  <a:rPr lang="en-US" sz="2400" dirty="0" smtClean="0"/>
                  <a:t>Linear models</a:t>
                </a:r>
              </a:p>
              <a:p>
                <a:pPr lvl="1"/>
                <a:r>
                  <a:rPr lang="en-US" sz="1800" dirty="0" smtClean="0"/>
                  <a:t>Can be fit efficiently (via convex optimization)</a:t>
                </a:r>
              </a:p>
              <a:p>
                <a:pPr lvl="1"/>
                <a:r>
                  <a:rPr lang="en-US" sz="1800" dirty="0" smtClean="0"/>
                  <a:t>Limited model capacity</a:t>
                </a:r>
              </a:p>
              <a:p>
                <a:r>
                  <a:rPr lang="en-US" sz="2400" dirty="0" smtClean="0"/>
                  <a:t>Alternative:</a:t>
                </a:r>
              </a:p>
              <a:p>
                <a:endParaRPr lang="en-US" sz="4400" dirty="0"/>
              </a:p>
              <a:p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/>
                  <a:t> is a </a:t>
                </a:r>
                <a:r>
                  <a:rPr lang="en-US" sz="24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buNone/>
                </a:pPr>
                <a:endParaRPr lang="en-US" sz="1800" dirty="0" smtClean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11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92091"/>
              </p:ext>
            </p:extLst>
          </p:nvPr>
        </p:nvGraphicFramePr>
        <p:xfrm>
          <a:off x="4705879" y="2468119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2468119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9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8380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156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Random </a:t>
            </a:r>
            <a:r>
              <a:rPr lang="en-US" sz="2400" dirty="0" smtClean="0">
                <a:solidFill>
                  <a:srgbClr val="0000FF"/>
                </a:solidFill>
              </a:rPr>
              <a:t>perturbation of network weights</a:t>
            </a:r>
          </a:p>
          <a:p>
            <a:pPr lvl="1"/>
            <a:r>
              <a:rPr lang="en-US" sz="1800" dirty="0" smtClean="0"/>
              <a:t>Gaussian noise: Equivalent to minimizing loss with regularization term </a:t>
            </a:r>
          </a:p>
          <a:p>
            <a:pPr lvl="1"/>
            <a:r>
              <a:rPr lang="en-US" sz="1800" dirty="0" smtClean="0"/>
              <a:t>Encourages smooth function: small perturbation in weights leads to small changes in output</a:t>
            </a:r>
          </a:p>
          <a:p>
            <a:r>
              <a:rPr lang="en-US" sz="2400" dirty="0" smtClean="0"/>
              <a:t>Injecting </a:t>
            </a:r>
            <a:r>
              <a:rPr lang="en-US" sz="2400" dirty="0" smtClean="0">
                <a:solidFill>
                  <a:srgbClr val="0000FF"/>
                </a:solidFill>
              </a:rPr>
              <a:t>noise in output labels</a:t>
            </a:r>
          </a:p>
          <a:p>
            <a:pPr lvl="1"/>
            <a:r>
              <a:rPr lang="en-US" sz="1800" dirty="0" smtClean="0"/>
              <a:t>Better convergence: prevents pursuit of hard probabilities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80644"/>
              </p:ext>
            </p:extLst>
          </p:nvPr>
        </p:nvGraphicFramePr>
        <p:xfrm>
          <a:off x="5363163" y="3789262"/>
          <a:ext cx="1711622" cy="565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3" name="Equation" r:id="rId3" imgW="812800" imgH="266700" progId="Equation.3">
                  <p:embed/>
                </p:oleObj>
              </mc:Choice>
              <mc:Fallback>
                <p:oleObj name="Equation" r:id="rId3" imgW="812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3163" y="3789262"/>
                        <a:ext cx="1711622" cy="565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396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7639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8" y="1287516"/>
            <a:ext cx="5468173" cy="513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465" y="1613118"/>
            <a:ext cx="360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all sub-networks obtained by removing non-output units from base network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2628" y="1507102"/>
            <a:ext cx="20418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Stochastic 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8497891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For each new example/mini-batch: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Randomly </a:t>
            </a:r>
            <a:r>
              <a:rPr lang="en-US" sz="1800" dirty="0" smtClean="0">
                <a:solidFill>
                  <a:srgbClr val="0000FF"/>
                </a:solidFill>
              </a:rPr>
              <a:t>sample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a binary mask </a:t>
            </a:r>
            <a:r>
              <a:rPr lang="en-US" sz="1800" i="1" dirty="0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independently, where </a:t>
            </a:r>
            <a:r>
              <a:rPr lang="en-US" sz="1800" i="1" dirty="0" err="1" smtClean="0"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latin typeface="Times"/>
                <a:cs typeface="Times"/>
              </a:rPr>
              <a:t>i</a:t>
            </a:r>
            <a:r>
              <a:rPr lang="en-US" sz="1800" dirty="0" smtClean="0">
                <a:latin typeface="Times"/>
                <a:cs typeface="Times"/>
              </a:rPr>
              <a:t> </a:t>
            </a:r>
            <a:r>
              <a:rPr lang="en-US" sz="1800" dirty="0" smtClean="0">
                <a:latin typeface="Calibri"/>
                <a:cs typeface="Calibri"/>
              </a:rPr>
              <a:t>indicates if</a:t>
            </a:r>
            <a:r>
              <a:rPr lang="en-US" sz="1800" dirty="0" smtClean="0"/>
              <a:t> input/hidden node </a:t>
            </a:r>
            <a:r>
              <a:rPr lang="en-US" sz="1800" i="1" dirty="0" err="1" smtClean="0">
                <a:latin typeface="Times"/>
                <a:cs typeface="Times"/>
              </a:rPr>
              <a:t>i</a:t>
            </a:r>
            <a:r>
              <a:rPr lang="en-US" sz="1800" dirty="0" smtClean="0"/>
              <a:t> is included</a:t>
            </a:r>
            <a:endParaRPr lang="en-US" sz="1800" i="1" baseline="-25000" dirty="0" smtClean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</a:pPr>
            <a:r>
              <a:rPr lang="en-US" sz="1800" dirty="0" smtClean="0">
                <a:solidFill>
                  <a:srgbClr val="0000FF"/>
                </a:solidFill>
              </a:rPr>
              <a:t>Multiply output of node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i="1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with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 smtClean="0"/>
              <a:t>, and perform gradient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Typically, an input node is included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=0.8, hidden node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9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Weight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During prediction time use all units, but scale weights with probability of inclusion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Approximates the following inference rule: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5" y="1887196"/>
            <a:ext cx="4935750" cy="2295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5" y="4816927"/>
            <a:ext cx="5131610" cy="1205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0545" y="602271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Cristina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Scheau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5727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Adversarial Examples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5941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17983" y="495074"/>
            <a:ext cx="9144000" cy="5528075"/>
            <a:chOff x="490331" y="-127778"/>
            <a:chExt cx="9144000" cy="5528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31" y="-127778"/>
              <a:ext cx="9144000" cy="55280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472944" y="2782669"/>
              <a:ext cx="204182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88685" y="5623039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deeplearningbook.org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Manually engineer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1800" dirty="0" smtClean="0"/>
                  <a:t>Domain specific, enormous human effort</a:t>
                </a:r>
              </a:p>
              <a:p>
                <a:r>
                  <a:rPr lang="en-US" sz="2400" dirty="0" smtClean="0"/>
                  <a:t>Generic transform</a:t>
                </a:r>
              </a:p>
              <a:p>
                <a:pPr lvl="1"/>
                <a:r>
                  <a:rPr lang="en-US" sz="1800" dirty="0" smtClean="0"/>
                  <a:t>Maps to a higher-dimensional space</a:t>
                </a:r>
              </a:p>
              <a:p>
                <a:pPr lvl="1"/>
                <a:r>
                  <a:rPr lang="en-US" sz="1800" dirty="0" smtClean="0"/>
                  <a:t>Kernel methods: e.g. RBF kernels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24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1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Multi-task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38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05" y="806657"/>
            <a:ext cx="5281190" cy="5244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2488" y="6051342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604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Optimization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3092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vs.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Goal of learning: </a:t>
            </a:r>
            <a:r>
              <a:rPr lang="en-US" sz="2400" dirty="0" smtClean="0">
                <a:solidFill>
                  <a:srgbClr val="0000FF"/>
                </a:solidFill>
              </a:rPr>
              <a:t>minimize generalization error</a:t>
            </a:r>
          </a:p>
          <a:p>
            <a:r>
              <a:rPr lang="en-US" sz="2400" dirty="0" smtClean="0"/>
              <a:t>In practice, </a:t>
            </a:r>
            <a:r>
              <a:rPr lang="en-US" sz="2400" dirty="0" smtClean="0">
                <a:solidFill>
                  <a:srgbClr val="0000FF"/>
                </a:solidFill>
              </a:rPr>
              <a:t>empirical risk minimization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647073" y="2476501"/>
          <a:ext cx="5001461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8" name="Equation" r:id="rId3" imgW="1854200" imgH="241300" progId="Equation.3">
                  <p:embed/>
                </p:oleObj>
              </mc:Choice>
              <mc:Fallback>
                <p:oleObj name="Equation" r:id="rId3" imgW="1854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47073" y="2476501"/>
                        <a:ext cx="5001461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800475" y="4021138"/>
          <a:ext cx="4694238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9" name="Equation" r:id="rId5" imgW="1739900" imgH="457200" progId="Equation.3">
                  <p:embed/>
                </p:oleObj>
              </mc:Choice>
              <mc:Fallback>
                <p:oleObj name="Equation" r:id="rId5" imgW="1739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0475" y="4021138"/>
                        <a:ext cx="4694238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Callout 6"/>
          <p:cNvSpPr/>
          <p:nvPr/>
        </p:nvSpPr>
        <p:spPr>
          <a:xfrm>
            <a:off x="5302251" y="5429251"/>
            <a:ext cx="3921125" cy="968375"/>
          </a:xfrm>
          <a:prstGeom prst="wedgeEllipseCallout">
            <a:avLst>
              <a:gd name="adj1" fmla="val -37976"/>
              <a:gd name="adj2" fmla="val -7028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Quantity optimized different from the quantity we care about</a:t>
            </a:r>
          </a:p>
        </p:txBody>
      </p:sp>
    </p:spTree>
    <p:extLst>
      <p:ext uri="{BB962C8B-B14F-4D97-AF65-F5344CB8AC3E}">
        <p14:creationId xmlns:p14="http://schemas.microsoft.com/office/powerpoint/2010/main" val="18951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Stochastic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522" y="1162878"/>
            <a:ext cx="8229601" cy="48450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/>
              <a:t>Batch algorithms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Optimize empirical risk using </a:t>
            </a:r>
            <a:r>
              <a:rPr lang="en-US" sz="1800" dirty="0" smtClean="0">
                <a:solidFill>
                  <a:srgbClr val="0000FF"/>
                </a:solidFill>
              </a:rPr>
              <a:t>exact gradients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Stochastic algorithms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Estimates gradient from a </a:t>
            </a:r>
            <a:r>
              <a:rPr lang="en-US" sz="1800" dirty="0" smtClean="0">
                <a:solidFill>
                  <a:srgbClr val="0000FF"/>
                </a:solidFill>
              </a:rPr>
              <a:t>small random sample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677652"/>
              </p:ext>
            </p:extLst>
          </p:nvPr>
        </p:nvGraphicFramePr>
        <p:xfrm>
          <a:off x="3137798" y="3737803"/>
          <a:ext cx="55499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9" name="Equation" r:id="rId3" imgW="2057400" imgH="241300" progId="Equation.3">
                  <p:embed/>
                </p:oleObj>
              </mc:Choice>
              <mc:Fallback>
                <p:oleObj name="Equation" r:id="rId3" imgW="2057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37798" y="3737803"/>
                        <a:ext cx="5549900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2817744" y="4881355"/>
            <a:ext cx="7353300" cy="1619250"/>
          </a:xfrm>
          <a:prstGeom prst="wedgeRoundRectCallout">
            <a:avLst>
              <a:gd name="adj1" fmla="val -17564"/>
              <a:gd name="adj2" fmla="val -69235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endParaRPr lang="en-US" sz="8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Large mini-batch</a:t>
            </a:r>
            <a:r>
              <a:rPr lang="en-US" sz="2400" dirty="0">
                <a:solidFill>
                  <a:srgbClr val="000000"/>
                </a:solidFill>
              </a:rPr>
              <a:t>: gradient computation expensive</a:t>
            </a:r>
          </a:p>
          <a:p>
            <a:pPr lvl="1" algn="ctr"/>
            <a:endParaRPr lang="en-US" sz="2000" dirty="0">
              <a:solidFill>
                <a:srgbClr val="000000"/>
              </a:solidFill>
            </a:endParaRPr>
          </a:p>
          <a:p>
            <a:pPr lvl="1" algn="ctr"/>
            <a:r>
              <a:rPr lang="en-US" sz="2400" i="1" dirty="0">
                <a:solidFill>
                  <a:srgbClr val="0000FF"/>
                </a:solidFill>
              </a:rPr>
              <a:t>Small mini-batch</a:t>
            </a:r>
            <a:r>
              <a:rPr lang="en-US" sz="2400" dirty="0">
                <a:solidFill>
                  <a:srgbClr val="000000"/>
                </a:solidFill>
              </a:rPr>
              <a:t>: greater variance in estimate, longer steps for convergence</a:t>
            </a:r>
          </a:p>
        </p:txBody>
      </p:sp>
    </p:spTree>
    <p:extLst>
      <p:ext uri="{BB962C8B-B14F-4D97-AF65-F5344CB8AC3E}">
        <p14:creationId xmlns:p14="http://schemas.microsoft.com/office/powerpoint/2010/main" val="5460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Points with </a:t>
            </a:r>
            <a:r>
              <a:rPr lang="en-US" sz="2400" dirty="0" smtClean="0">
                <a:solidFill>
                  <a:srgbClr val="0000FF"/>
                </a:solidFill>
              </a:rPr>
              <a:t>zero gradient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2</a:t>
            </a:r>
            <a:r>
              <a:rPr lang="en-US" sz="2400" baseline="30000" dirty="0" smtClean="0">
                <a:solidFill>
                  <a:srgbClr val="000000"/>
                </a:solidFill>
              </a:rPr>
              <a:t>nd</a:t>
            </a:r>
            <a:r>
              <a:rPr lang="en-US" sz="2400" dirty="0" smtClean="0">
                <a:solidFill>
                  <a:srgbClr val="000000"/>
                </a:solidFill>
              </a:rPr>
              <a:t>-derivate (Hessian) determines curvature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94" y="2491504"/>
            <a:ext cx="8223250" cy="33850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9172" y="6388557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4966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Take small steps in direction of </a:t>
            </a:r>
            <a:r>
              <a:rPr lang="en-US" sz="2400" dirty="0">
                <a:solidFill>
                  <a:srgbClr val="0000FF"/>
                </a:solidFill>
              </a:rPr>
              <a:t>negative gradient</a:t>
            </a:r>
          </a:p>
          <a:p>
            <a:r>
              <a:rPr lang="en-US" sz="2400" dirty="0"/>
              <a:t>Sample </a:t>
            </a:r>
            <a:r>
              <a:rPr lang="en-US" sz="2400" i="1" dirty="0"/>
              <a:t>m</a:t>
            </a:r>
            <a:r>
              <a:rPr lang="en-US" sz="2400" dirty="0"/>
              <a:t> examples from training set and compute: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Update parameters: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600456"/>
              </p:ext>
            </p:extLst>
          </p:nvPr>
        </p:nvGraphicFramePr>
        <p:xfrm>
          <a:off x="3985148" y="2629595"/>
          <a:ext cx="4221703" cy="1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6" name="Equation" r:id="rId4" imgW="1651000" imgH="431800" progId="Equation.3">
                  <p:embed/>
                </p:oleObj>
              </mc:Choice>
              <mc:Fallback>
                <p:oleObj name="Equation" r:id="rId4" imgW="1651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85148" y="2629595"/>
                        <a:ext cx="4221703" cy="1104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409179"/>
              </p:ext>
            </p:extLst>
          </p:nvPr>
        </p:nvGraphicFramePr>
        <p:xfrm>
          <a:off x="5294923" y="3984355"/>
          <a:ext cx="1602154" cy="513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7" name="Equation" r:id="rId6" imgW="673100" imgH="215900" progId="Equation.3">
                  <p:embed/>
                </p:oleObj>
              </mc:Choice>
              <mc:Fallback>
                <p:oleObj name="Equation" r:id="rId6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94923" y="3984355"/>
                        <a:ext cx="1602154" cy="513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loud Callout 9"/>
          <p:cNvSpPr/>
          <p:nvPr/>
        </p:nvSpPr>
        <p:spPr>
          <a:xfrm>
            <a:off x="6096000" y="4748771"/>
            <a:ext cx="4403970" cy="1526467"/>
          </a:xfrm>
          <a:prstGeom prst="cloudCallout">
            <a:avLst>
              <a:gd name="adj1" fmla="val -35770"/>
              <a:gd name="adj2" fmla="val -6524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In practice: </a:t>
            </a:r>
            <a:r>
              <a:rPr lang="en-US" sz="2000" dirty="0">
                <a:solidFill>
                  <a:srgbClr val="0000FF"/>
                </a:solidFill>
              </a:rPr>
              <a:t>shuffle</a:t>
            </a:r>
            <a:r>
              <a:rPr lang="en-US" sz="2000" dirty="0"/>
              <a:t> training set once and pass through multiple times</a:t>
            </a:r>
          </a:p>
        </p:txBody>
      </p:sp>
    </p:spTree>
    <p:extLst>
      <p:ext uri="{BB962C8B-B14F-4D97-AF65-F5344CB8AC3E}">
        <p14:creationId xmlns:p14="http://schemas.microsoft.com/office/powerpoint/2010/main" val="656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3" y="387110"/>
            <a:ext cx="10972800" cy="767276"/>
          </a:xfrm>
        </p:spPr>
        <p:txBody>
          <a:bodyPr/>
          <a:lstStyle/>
          <a:p>
            <a:r>
              <a:rPr lang="en-US" dirty="0" smtClean="0"/>
              <a:t>Stochastic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663" r="-12663" b="8408"/>
          <a:stretch/>
        </p:blipFill>
        <p:spPr>
          <a:xfrm>
            <a:off x="2895600" y="2361222"/>
            <a:ext cx="3980962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3661" y="2861603"/>
            <a:ext cx="352864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Oscillations because updates do not exploit curvature information</a:t>
            </a:r>
          </a:p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231438" y="2046931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1438" y="2046931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76562" y="5661893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96630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00FF"/>
                </a:solidFill>
              </a:rPr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30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479" b="-479"/>
          <a:stretch/>
        </p:blipFill>
        <p:spPr>
          <a:xfrm>
            <a:off x="1524000" y="1536192"/>
            <a:ext cx="9144000" cy="4654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410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n-US" sz="2400" dirty="0" smtClean="0"/>
                  <a:t> are parameters of the transform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defines hidden layers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Non-convex optimization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Can encode prior beliefs, generalizes well </a:t>
                </a:r>
                <a:endParaRPr lang="en-US" sz="2400" dirty="0"/>
              </a:p>
              <a:p>
                <a:pPr lvl="1"/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6" t="-2305" b="-59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49631"/>
              </p:ext>
            </p:extLst>
          </p:nvPr>
        </p:nvGraphicFramePr>
        <p:xfrm>
          <a:off x="4196694" y="1778363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" name="Equation" r:id="rId4" imgW="1168400" imgH="228600" progId="Equation.3">
                  <p:embed/>
                </p:oleObj>
              </mc:Choice>
              <mc:Fallback>
                <p:oleObj name="Equation" r:id="rId4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6694" y="1778363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Minima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Old view: local minima is major problem in neural network training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Recent view:  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For sufficiently large neural networks, </a:t>
            </a:r>
            <a:r>
              <a:rPr lang="en-US" sz="2000" dirty="0" smtClean="0">
                <a:solidFill>
                  <a:srgbClr val="0000FF"/>
                </a:solidFill>
              </a:rPr>
              <a:t>most local minima incur low cost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Not important to find true global minimum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09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5451232" y="2403231"/>
            <a:ext cx="4915877" cy="372293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Recent studies indicate that in high dim, saddle points are more likely than local min</a:t>
            </a:r>
          </a:p>
          <a:p>
            <a:r>
              <a:rPr lang="en-US" sz="2400" dirty="0"/>
              <a:t>Gradient can be very small near saddle points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1063"/>
          <a:stretch/>
        </p:blipFill>
        <p:spPr>
          <a:xfrm>
            <a:off x="2138449" y="2002926"/>
            <a:ext cx="2929539" cy="37571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23998" y="2191238"/>
            <a:ext cx="169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Both local min and max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720449" y="2824138"/>
            <a:ext cx="192404" cy="7697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6446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Saddle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791" y="1196451"/>
            <a:ext cx="8229600" cy="492343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SGD is seen to escape saddle points</a:t>
            </a:r>
          </a:p>
          <a:p>
            <a:pPr lvl="1"/>
            <a:r>
              <a:rPr lang="en-US" sz="2400" dirty="0" smtClean="0"/>
              <a:t>Moves down-hill, uses noisy gradients</a:t>
            </a:r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Second-order methods get stuck</a:t>
            </a:r>
          </a:p>
          <a:p>
            <a:pPr lvl="1"/>
            <a:r>
              <a:rPr lang="en-US" sz="2400" dirty="0" smtClean="0"/>
              <a:t>solves for a point with zero gradient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98" y="2249985"/>
            <a:ext cx="4925700" cy="2816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90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Conditioning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Poorly conditioned Hessian matrix</a:t>
            </a:r>
          </a:p>
          <a:p>
            <a:pPr lvl="1"/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  <a:r>
              <a:rPr lang="en-US" sz="2400" dirty="0" smtClean="0"/>
              <a:t>: small steps leads to huge increase </a:t>
            </a:r>
          </a:p>
          <a:p>
            <a:r>
              <a:rPr lang="en-US" sz="2400" dirty="0" smtClean="0"/>
              <a:t>Learning is slow despite strong gradients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35" y="2770853"/>
            <a:ext cx="4245074" cy="35616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83692" y="3975293"/>
            <a:ext cx="209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Oscillations slow down progress</a:t>
            </a:r>
          </a:p>
        </p:txBody>
      </p:sp>
    </p:spTree>
    <p:extLst>
      <p:ext uri="{BB962C8B-B14F-4D97-AF65-F5344CB8AC3E}">
        <p14:creationId xmlns:p14="http://schemas.microsoft.com/office/powerpoint/2010/main" val="140823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Some cost functions do not have critical points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72763"/>
            <a:ext cx="40894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Critical Points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55643" y="1598140"/>
            <a:ext cx="9680713" cy="45259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Gradient norm increases, but validation </a:t>
            </a:r>
            <a:r>
              <a:rPr lang="en-US" sz="2800" dirty="0" smtClean="0"/>
              <a:t>error decreases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59" y="2224048"/>
            <a:ext cx="7603767" cy="3611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2904" y="5924048"/>
            <a:ext cx="416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Convolution Nets for 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8465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1425409"/>
            <a:ext cx="8020878" cy="2695575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370389" y="4397844"/>
          <a:ext cx="4605337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Equation" r:id="rId4" imgW="2235200" imgH="838200" progId="Equation.3">
                  <p:embed/>
                </p:oleObj>
              </mc:Choice>
              <mc:Fallback>
                <p:oleObj name="Equation" r:id="rId4" imgW="22352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70389" y="4397844"/>
                        <a:ext cx="4605337" cy="1728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98700" y="4879976"/>
            <a:ext cx="1797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 activation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deeplearning.ai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40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Exploding and Vanishing 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6800"/>
          </a:xfrm>
        </p:spPr>
        <p:txBody>
          <a:bodyPr/>
          <a:lstStyle/>
          <a:p>
            <a:endParaRPr lang="en-US" sz="4400" dirty="0"/>
          </a:p>
          <a:p>
            <a:endParaRPr lang="en-US" dirty="0" smtClean="0"/>
          </a:p>
          <a:p>
            <a:endParaRPr lang="en-US" sz="36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47863" y="2864101"/>
          <a:ext cx="8450262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1" name="Equation" r:id="rId3" imgW="4102100" imgH="609600" progId="Equation.3">
                  <p:embed/>
                </p:oleObj>
              </mc:Choice>
              <mc:Fallback>
                <p:oleObj name="Equation" r:id="rId3" imgW="4102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47863" y="2864101"/>
                        <a:ext cx="8450262" cy="1255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055721" y="1417638"/>
          <a:ext cx="3619936" cy="1157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2" name="Equation" r:id="rId5" imgW="1549400" imgH="495300" progId="Equation.3">
                  <p:embed/>
                </p:oleObj>
              </mc:Choice>
              <mc:Fallback>
                <p:oleObj name="Equation" r:id="rId5" imgW="15494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5721" y="1417638"/>
                        <a:ext cx="3619936" cy="1157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27450" y="4645736"/>
          <a:ext cx="4565650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3" name="Equation" r:id="rId7" imgW="1955800" imgH="850900" progId="Equation.3">
                  <p:embed/>
                </p:oleObj>
              </mc:Choice>
              <mc:Fallback>
                <p:oleObj name="Equation" r:id="rId7" imgW="1955800" imgH="850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27450" y="4645736"/>
                        <a:ext cx="4565650" cy="198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489346"/>
              </p:ext>
            </p:extLst>
          </p:nvPr>
        </p:nvGraphicFramePr>
        <p:xfrm>
          <a:off x="2472143" y="1032992"/>
          <a:ext cx="4979987" cy="515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9" name="Equation" r:id="rId3" imgW="2133600" imgH="2209800" progId="Equation.3">
                  <p:embed/>
                </p:oleObj>
              </mc:Choice>
              <mc:Fallback>
                <p:oleObj name="Equation" r:id="rId3" imgW="2133600" imgH="220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2143" y="1032992"/>
                        <a:ext cx="4979987" cy="5151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23080" y="3608710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Explodes!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3080" y="5223887"/>
            <a:ext cx="1923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Vanishes!</a:t>
            </a:r>
          </a:p>
        </p:txBody>
      </p:sp>
    </p:spTree>
    <p:extLst>
      <p:ext uri="{BB962C8B-B14F-4D97-AF65-F5344CB8AC3E}">
        <p14:creationId xmlns:p14="http://schemas.microsoft.com/office/powerpoint/2010/main" val="11449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Exploding and Vanishing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9436" y="1234939"/>
            <a:ext cx="8229600" cy="4846464"/>
          </a:xfrm>
        </p:spPr>
        <p:txBody>
          <a:bodyPr/>
          <a:lstStyle/>
          <a:p>
            <a:r>
              <a:rPr lang="en-US" sz="2400" dirty="0" smtClean="0"/>
              <a:t>Exploding gradients lead to cliffs</a:t>
            </a:r>
          </a:p>
          <a:p>
            <a:r>
              <a:rPr lang="en-US" sz="2400" dirty="0" smtClean="0"/>
              <a:t>Can be mitigated using </a:t>
            </a:r>
            <a:r>
              <a:rPr lang="en-US" sz="2400" dirty="0" smtClean="0">
                <a:solidFill>
                  <a:srgbClr val="0000FF"/>
                </a:solidFill>
              </a:rPr>
              <a:t>gradient clipping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18" y="3032126"/>
            <a:ext cx="6123518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19405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8461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Poor correspondence between </a:t>
            </a:r>
            <a:br>
              <a:rPr lang="en-US" dirty="0" smtClean="0"/>
            </a:br>
            <a:r>
              <a:rPr lang="en-US" dirty="0" smtClean="0"/>
              <a:t>local and global 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676301"/>
            <a:ext cx="6197600" cy="335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78539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Momentum</a:t>
            </a:r>
          </a:p>
          <a:p>
            <a:r>
              <a:rPr lang="en-US" sz="2400" dirty="0" smtClean="0"/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3488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33443" y="1222551"/>
            <a:ext cx="8229600" cy="4767609"/>
          </a:xfrm>
        </p:spPr>
        <p:txBody>
          <a:bodyPr>
            <a:noAutofit/>
          </a:bodyPr>
          <a:lstStyle/>
          <a:p>
            <a:r>
              <a:rPr lang="en-US" sz="2400" dirty="0" smtClean="0"/>
              <a:t>SGD is slow when there is </a:t>
            </a:r>
            <a:r>
              <a:rPr lang="en-US" sz="2400" dirty="0" smtClean="0">
                <a:solidFill>
                  <a:srgbClr val="0000FF"/>
                </a:solidFill>
              </a:rPr>
              <a:t>high curvature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/>
              <a:t>Average gradient presents faster path to opt:</a:t>
            </a:r>
          </a:p>
          <a:p>
            <a:pPr lvl="1"/>
            <a:r>
              <a:rPr lang="en-US" sz="2400" dirty="0" smtClean="0"/>
              <a:t>vertical components cancel out</a:t>
            </a:r>
            <a:endParaRPr lang="en-US" sz="24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745762" y="2311414"/>
            <a:ext cx="6953805" cy="2719194"/>
            <a:chOff x="1663090" y="1797052"/>
            <a:chExt cx="5794853" cy="2265995"/>
          </a:xfrm>
        </p:grpSpPr>
        <p:sp>
          <p:nvSpPr>
            <p:cNvPr id="12" name="Oval 11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V="1">
            <a:off x="3813830" y="2795284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174204" y="3597944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848243" y="2795284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45859" y="2795283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240000">
            <a:off x="5730241" y="2795284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70338" y="3069604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21480000">
            <a:off x="6033582" y="3069604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13830" y="3669552"/>
            <a:ext cx="2472427" cy="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9105747" y="22653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3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05747" y="22653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950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235" y="1074737"/>
            <a:ext cx="8432346" cy="47085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Uses </a:t>
            </a:r>
            <a:r>
              <a:rPr lang="en-US" sz="2400" dirty="0" smtClean="0">
                <a:solidFill>
                  <a:srgbClr val="0000FF"/>
                </a:solidFill>
              </a:rPr>
              <a:t>past gradients </a:t>
            </a:r>
            <a:r>
              <a:rPr lang="en-US" sz="2400" dirty="0" smtClean="0"/>
              <a:t>for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Maintains a new quantity: ‘</a:t>
            </a:r>
            <a:r>
              <a:rPr lang="en-US" sz="2400" dirty="0" smtClean="0">
                <a:solidFill>
                  <a:srgbClr val="0000FF"/>
                </a:solidFill>
              </a:rPr>
              <a:t>velocity</a:t>
            </a:r>
            <a:r>
              <a:rPr lang="en-US" sz="2400" dirty="0" smtClean="0"/>
              <a:t>’</a:t>
            </a:r>
          </a:p>
          <a:p>
            <a:pPr>
              <a:spcAft>
                <a:spcPts val="1200"/>
              </a:spcAft>
            </a:pPr>
            <a:r>
              <a:rPr lang="en-US" sz="2400" i="1" dirty="0" smtClean="0"/>
              <a:t>Exponentially decaying average</a:t>
            </a:r>
            <a:r>
              <a:rPr lang="en-US" sz="2400" dirty="0" smtClean="0"/>
              <a:t> of gradients: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484564" y="4082257"/>
          <a:ext cx="4287837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0" name="Equation" r:id="rId3" imgW="1079500" imgH="203200" progId="Equation.3">
                  <p:embed/>
                </p:oleObj>
              </mc:Choice>
              <mc:Fallback>
                <p:oleObj name="Equation" r:id="rId3" imgW="1079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4564" y="4082257"/>
                        <a:ext cx="4287837" cy="80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916812" y="5210551"/>
            <a:ext cx="3681047" cy="719477"/>
            <a:chOff x="4392811" y="4470400"/>
            <a:chExt cx="3681047" cy="719477"/>
          </a:xfrm>
        </p:grpSpPr>
        <p:sp>
          <p:nvSpPr>
            <p:cNvPr id="8" name="Rounded Rectangular Callout 7"/>
            <p:cNvSpPr/>
            <p:nvPr/>
          </p:nvSpPr>
          <p:spPr>
            <a:xfrm>
              <a:off x="4392811" y="4470400"/>
              <a:ext cx="3681047" cy="719477"/>
            </a:xfrm>
            <a:prstGeom prst="wedgeRoundRectCallout">
              <a:avLst>
                <a:gd name="adj1" fmla="val -71958"/>
                <a:gd name="adj2" fmla="val -121826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"/>
                  <a:cs typeface="Times"/>
                </a:rPr>
                <a:t>                </a:t>
              </a:r>
              <a:r>
                <a:rPr lang="en-US" sz="2000" dirty="0"/>
                <a:t>controls how quickly effect of past gradients decay</a:t>
              </a:r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>
              <p:extLst/>
            </p:nvPr>
          </p:nvGraphicFramePr>
          <p:xfrm>
            <a:off x="4630385" y="4529998"/>
            <a:ext cx="1004414" cy="341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61" name="Equation" r:id="rId5" imgW="596900" imgH="203200" progId="Equation.3">
                    <p:embed/>
                  </p:oleObj>
                </mc:Choice>
                <mc:Fallback>
                  <p:oleObj name="Equation" r:id="rId5" imgW="5969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630385" y="4529998"/>
                          <a:ext cx="1004414" cy="34192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Box 10"/>
          <p:cNvSpPr txBox="1"/>
          <p:nvPr/>
        </p:nvSpPr>
        <p:spPr>
          <a:xfrm>
            <a:off x="6949330" y="3377385"/>
            <a:ext cx="3220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 gradient update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8800" y="3762279"/>
            <a:ext cx="51995" cy="5049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93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Compute gradient estimate: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Update velocity:</a:t>
            </a:r>
          </a:p>
          <a:p>
            <a:endParaRPr lang="en-US" sz="2400" dirty="0"/>
          </a:p>
          <a:p>
            <a:r>
              <a:rPr lang="en-US" sz="2400" dirty="0" smtClean="0"/>
              <a:t>Update parameters:</a:t>
            </a:r>
            <a:endParaRPr lang="en-US" sz="2400" dirty="0">
              <a:latin typeface="Times"/>
              <a:cs typeface="Times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236152"/>
              </p:ext>
            </p:extLst>
          </p:nvPr>
        </p:nvGraphicFramePr>
        <p:xfrm>
          <a:off x="4206185" y="1587431"/>
          <a:ext cx="438308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7" name="Equation" r:id="rId3" imgW="1714500" imgH="431800" progId="Equation.3">
                  <p:embed/>
                </p:oleObj>
              </mc:Choice>
              <mc:Fallback>
                <p:oleObj name="Equation" r:id="rId3" imgW="1714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6185" y="1587431"/>
                        <a:ext cx="438308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69434"/>
              </p:ext>
            </p:extLst>
          </p:nvPr>
        </p:nvGraphicFramePr>
        <p:xfrm>
          <a:off x="5257006" y="3343220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8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57006" y="3343220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528075"/>
              </p:ext>
            </p:extLst>
          </p:nvPr>
        </p:nvGraphicFramePr>
        <p:xfrm>
          <a:off x="5340488" y="4411625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9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0488" y="4411625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47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0" y="1602154"/>
            <a:ext cx="5054600" cy="4813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708768" y="1992923"/>
            <a:ext cx="1100992" cy="3907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81200" y="1602154"/>
            <a:ext cx="2864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Damped oscillations:</a:t>
            </a:r>
          </a:p>
          <a:p>
            <a:r>
              <a:rPr lang="en-US" sz="2400" dirty="0"/>
              <a:t>gradients in opposite directions get cancelled out</a:t>
            </a:r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5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09172" y="633253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2591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Apply an </a:t>
            </a:r>
            <a:r>
              <a:rPr lang="en-US" sz="2400" dirty="0" smtClean="0">
                <a:solidFill>
                  <a:srgbClr val="0000FF"/>
                </a:solidFill>
              </a:rPr>
              <a:t>interim</a:t>
            </a:r>
            <a:r>
              <a:rPr lang="en-US" sz="2400" dirty="0" smtClean="0"/>
              <a:t> update:</a:t>
            </a:r>
          </a:p>
          <a:p>
            <a:endParaRPr lang="en-US" sz="2400" dirty="0"/>
          </a:p>
          <a:p>
            <a:r>
              <a:rPr lang="en-US" sz="2400" dirty="0" smtClean="0"/>
              <a:t>Perform a correction based on gradient at the interim point:</a:t>
            </a: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176262"/>
              </p:ext>
            </p:extLst>
          </p:nvPr>
        </p:nvGraphicFramePr>
        <p:xfrm>
          <a:off x="4051990" y="2979771"/>
          <a:ext cx="44148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8" name="Equation" r:id="rId3" imgW="1727200" imgH="431800" progId="Equation.3">
                  <p:embed/>
                </p:oleObj>
              </mc:Choice>
              <mc:Fallback>
                <p:oleObj name="Equation" r:id="rId3" imgW="1727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1990" y="2979771"/>
                        <a:ext cx="4414838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654831"/>
              </p:ext>
            </p:extLst>
          </p:nvPr>
        </p:nvGraphicFramePr>
        <p:xfrm>
          <a:off x="5019921" y="4338856"/>
          <a:ext cx="1677987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9" name="Equation" r:id="rId5" imgW="698500" imgH="165100" progId="Equation.3">
                  <p:embed/>
                </p:oleObj>
              </mc:Choice>
              <mc:Fallback>
                <p:oleObj name="Equation" r:id="rId5" imgW="698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9921" y="4338856"/>
                        <a:ext cx="1677987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054273"/>
              </p:ext>
            </p:extLst>
          </p:nvPr>
        </p:nvGraphicFramePr>
        <p:xfrm>
          <a:off x="5217566" y="5090914"/>
          <a:ext cx="13128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0" name="Equation" r:id="rId7" imgW="546100" imgH="177800" progId="Equation.3">
                  <p:embed/>
                </p:oleObj>
              </mc:Choice>
              <mc:Fallback>
                <p:oleObj name="Equation" r:id="rId7" imgW="5461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17566" y="5090914"/>
                        <a:ext cx="131286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955601"/>
              </p:ext>
            </p:extLst>
          </p:nvPr>
        </p:nvGraphicFramePr>
        <p:xfrm>
          <a:off x="5187403" y="1535893"/>
          <a:ext cx="13430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1" name="Equation" r:id="rId9" imgW="558800" imgH="203200" progId="Equation.3">
                  <p:embed/>
                </p:oleObj>
              </mc:Choice>
              <mc:Fallback>
                <p:oleObj name="Equation" r:id="rId9" imgW="55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87403" y="1535893"/>
                        <a:ext cx="1343025" cy="487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7463693" y="4880439"/>
            <a:ext cx="4278923" cy="1445846"/>
          </a:xfrm>
          <a:prstGeom prst="cloudCallout">
            <a:avLst>
              <a:gd name="adj1" fmla="val -62143"/>
              <a:gd name="adj2" fmla="val -3074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Momentum based on look-ahead slope</a:t>
            </a:r>
          </a:p>
        </p:txBody>
      </p:sp>
    </p:spTree>
    <p:extLst>
      <p:ext uri="{BB962C8B-B14F-4D97-AF65-F5344CB8AC3E}">
        <p14:creationId xmlns:p14="http://schemas.microsoft.com/office/powerpoint/2010/main" val="8443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Challenges in Optimization</a:t>
            </a:r>
          </a:p>
          <a:p>
            <a:r>
              <a:rPr lang="en-US" sz="2400" dirty="0" smtClean="0"/>
              <a:t>Momentum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Adaptive Learning Rate</a:t>
            </a:r>
          </a:p>
          <a:p>
            <a:r>
              <a:rPr lang="en-US" sz="2400" dirty="0"/>
              <a:t>Parameter Initialization </a:t>
            </a:r>
          </a:p>
          <a:p>
            <a:r>
              <a:rPr lang="en-US" sz="2400" dirty="0" smtClean="0"/>
              <a:t>Batch Normalization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590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Learning Rates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1981200" y="5039221"/>
            <a:ext cx="8229600" cy="1323977"/>
          </a:xfrm>
        </p:spPr>
        <p:txBody>
          <a:bodyPr>
            <a:noAutofit/>
          </a:bodyPr>
          <a:lstStyle/>
          <a:p>
            <a:r>
              <a:rPr lang="en-US" sz="2600" dirty="0"/>
              <a:t>Oscillations along vertical direction</a:t>
            </a:r>
          </a:p>
          <a:p>
            <a:pPr lvl="1"/>
            <a:r>
              <a:rPr lang="en-US" sz="2400" dirty="0"/>
              <a:t>Learning must be slower along parameter 2</a:t>
            </a:r>
          </a:p>
          <a:p>
            <a:r>
              <a:rPr lang="en-US" sz="2600" dirty="0"/>
              <a:t>Use a different learning rate for each parameter?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2289738" y="4497641"/>
            <a:ext cx="7921062" cy="7616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289740" y="1561363"/>
            <a:ext cx="0" cy="2936278"/>
          </a:xfrm>
          <a:prstGeom prst="straightConnector1">
            <a:avLst/>
          </a:prstGeom>
          <a:ln w="3175" cmpd="sng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9528176" y="4591051"/>
          <a:ext cx="3413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9" name="Equation" r:id="rId3" imgW="152400" imgH="203200" progId="Equation.3">
                  <p:embed/>
                </p:oleObj>
              </mc:Choice>
              <mc:Fallback>
                <p:oleObj name="Equation" r:id="rId3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8176" y="4591051"/>
                        <a:ext cx="341313" cy="45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>
            <p:extLst/>
          </p:nvPr>
        </p:nvGraphicFramePr>
        <p:xfrm>
          <a:off x="1795464" y="1684338"/>
          <a:ext cx="3714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0" name="Equation" r:id="rId5" imgW="165100" imgH="203200" progId="Equation.3">
                  <p:embed/>
                </p:oleObj>
              </mc:Choice>
              <mc:Fallback>
                <p:oleObj name="Equation" r:id="rId5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95464" y="1684338"/>
                        <a:ext cx="3714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763925" y="1561363"/>
            <a:ext cx="6953805" cy="2719194"/>
            <a:chOff x="1663090" y="1797052"/>
            <a:chExt cx="5794853" cy="2265995"/>
          </a:xfrm>
        </p:grpSpPr>
        <p:sp>
          <p:nvSpPr>
            <p:cNvPr id="30" name="Oval 29"/>
            <p:cNvSpPr/>
            <p:nvPr/>
          </p:nvSpPr>
          <p:spPr>
            <a:xfrm>
              <a:off x="3685566" y="2635250"/>
              <a:ext cx="184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3288690" y="2428877"/>
              <a:ext cx="2600262" cy="10167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2694965" y="2200276"/>
              <a:ext cx="3714650" cy="145256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134049" y="1978026"/>
              <a:ext cx="4829044" cy="188832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1663090" y="1797052"/>
              <a:ext cx="5794853" cy="226599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V="1">
            <a:off x="3831993" y="2045233"/>
            <a:ext cx="1034413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192367" y="2847893"/>
            <a:ext cx="149404" cy="146304"/>
          </a:xfrm>
          <a:prstGeom prst="ellipse">
            <a:avLst/>
          </a:prstGeom>
          <a:solidFill>
            <a:srgbClr val="FF6600"/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866406" y="2045233"/>
            <a:ext cx="597617" cy="149447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64022" y="2045232"/>
            <a:ext cx="298808" cy="149447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240000">
            <a:off x="5748404" y="2045233"/>
            <a:ext cx="168079" cy="134359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888501" y="2319553"/>
            <a:ext cx="154462" cy="10735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1480000">
            <a:off x="6051745" y="2319553"/>
            <a:ext cx="9894" cy="93344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701746" y="4795937"/>
            <a:ext cx="950471" cy="0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948631" y="2703991"/>
            <a:ext cx="15876" cy="1433484"/>
          </a:xfrm>
          <a:prstGeom prst="straightConnector1">
            <a:avLst/>
          </a:prstGeom>
          <a:ln>
            <a:solidFill>
              <a:srgbClr val="0000FF"/>
            </a:solidFill>
            <a:prstDash val="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0236250">
            <a:off x="1251541" y="2259290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rot="20151943">
            <a:off x="6341771" y="4583323"/>
            <a:ext cx="1394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</a:t>
            </a:r>
            <a:endParaRPr lang="en-US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8981830" y="1173163"/>
          <a:ext cx="7620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1" name="Equation" r:id="rId7" imgW="317500" imgH="203200" progId="Equation.3">
                  <p:embed/>
                </p:oleObj>
              </mc:Choice>
              <mc:Fallback>
                <p:oleObj name="Equation" r:id="rId7" imgW="317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81830" y="1173163"/>
                        <a:ext cx="762000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218" y="1166018"/>
            <a:ext cx="8229601" cy="452596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Accumulate squared gradients: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Update each parameter: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Greater progress along gently sloped directions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961614"/>
              </p:ext>
            </p:extLst>
          </p:nvPr>
        </p:nvGraphicFramePr>
        <p:xfrm>
          <a:off x="5086971" y="1665381"/>
          <a:ext cx="16573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0" name="Equation" r:id="rId3" imgW="609600" imgH="241300" progId="Equation.3">
                  <p:embed/>
                </p:oleObj>
              </mc:Choice>
              <mc:Fallback>
                <p:oleObj name="Equation" r:id="rId3" imgW="609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6971" y="1665381"/>
                        <a:ext cx="1657350" cy="654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603789"/>
              </p:ext>
            </p:extLst>
          </p:nvPr>
        </p:nvGraphicFramePr>
        <p:xfrm>
          <a:off x="4557840" y="2831120"/>
          <a:ext cx="2823320" cy="1195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1" name="Equation" r:id="rId5" imgW="1079500" imgH="457200" progId="Equation.3">
                  <p:embed/>
                </p:oleObj>
              </mc:Choice>
              <mc:Fallback>
                <p:oleObj name="Equation" r:id="rId5" imgW="10795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57840" y="2831120"/>
                        <a:ext cx="2823320" cy="1195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7381160" y="3104261"/>
            <a:ext cx="1301902" cy="4738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792819" y="2319431"/>
            <a:ext cx="2375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Inversely proportional to cumulative squared gradient</a:t>
            </a:r>
          </a:p>
        </p:txBody>
      </p:sp>
    </p:spTree>
    <p:extLst>
      <p:ext uri="{BB962C8B-B14F-4D97-AF65-F5344CB8AC3E}">
        <p14:creationId xmlns:p14="http://schemas.microsoft.com/office/powerpoint/2010/main" val="13350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ctureTemplate" id="{8C2EF7B0-5CE3-004A-B0FD-41BA2ABB10B4}" vid="{ED80D6DC-BFEF-4741-9F50-D78668E913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LectureTemplate</Template>
  <TotalTime>2210</TotalTime>
  <Words>2018</Words>
  <Application>Microsoft Macintosh PowerPoint</Application>
  <PresentationFormat>Widescreen</PresentationFormat>
  <Paragraphs>591</Paragraphs>
  <Slides>116</Slides>
  <Notes>7</Notes>
  <HiddenSlides>14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Arial</vt:lpstr>
      <vt:lpstr>Calibri</vt:lpstr>
      <vt:lpstr>Cambria Math</vt:lpstr>
      <vt:lpstr>Karla</vt:lpstr>
      <vt:lpstr>Times</vt:lpstr>
      <vt:lpstr>Times New Roman</vt:lpstr>
      <vt:lpstr>GEC_template</vt:lpstr>
      <vt:lpstr>Equation</vt:lpstr>
      <vt:lpstr>Lecture 11: Neural Networks;  Design and Regularization</vt:lpstr>
      <vt:lpstr>Representation</vt:lpstr>
      <vt:lpstr>Neural Network</vt:lpstr>
      <vt:lpstr>Learning Multiple Components</vt:lpstr>
      <vt:lpstr>Depth = Repeated Compositions</vt:lpstr>
      <vt:lpstr>Beyond Linear Models</vt:lpstr>
      <vt:lpstr>Traditional ML</vt:lpstr>
      <vt:lpstr>Deep Learning</vt:lpstr>
      <vt:lpstr>Neural Networks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  <vt:lpstr>Regularization</vt:lpstr>
      <vt:lpstr>Regularization is any modification we make to a learning algorithm that is intended to reduce its generalization error but not its training error</vt:lpstr>
      <vt:lpstr>Outline</vt:lpstr>
      <vt:lpstr>Outline</vt:lpstr>
      <vt:lpstr>Norm Penalties</vt:lpstr>
      <vt:lpstr>Norm Penalties as Constraints</vt:lpstr>
      <vt:lpstr>Outline</vt:lpstr>
      <vt:lpstr>Early Stopping</vt:lpstr>
      <vt:lpstr>Early Stopping</vt:lpstr>
      <vt:lpstr>Sparse Representations</vt:lpstr>
      <vt:lpstr>Outline</vt:lpstr>
      <vt:lpstr>Data Augmentation</vt:lpstr>
      <vt:lpstr>Outline</vt:lpstr>
      <vt:lpstr>Noise Robustness</vt:lpstr>
      <vt:lpstr>Bagging</vt:lpstr>
      <vt:lpstr>Outline</vt:lpstr>
      <vt:lpstr>Dropout</vt:lpstr>
      <vt:lpstr>Dropout: Stochastic GD</vt:lpstr>
      <vt:lpstr>Dropout: Weight Scaling</vt:lpstr>
      <vt:lpstr>Adversarial Examples</vt:lpstr>
      <vt:lpstr>PowerPoint Presentation</vt:lpstr>
      <vt:lpstr>Multi-task Learning</vt:lpstr>
      <vt:lpstr>PowerPoint Presentation</vt:lpstr>
      <vt:lpstr>Optimization</vt:lpstr>
      <vt:lpstr>Learning vs. Optimization</vt:lpstr>
      <vt:lpstr>Batch vs. Stochastic Algorithms</vt:lpstr>
      <vt:lpstr>Critical Points</vt:lpstr>
      <vt:lpstr>Stochastic Gradient Descent</vt:lpstr>
      <vt:lpstr>Stochastic Gradient Descent</vt:lpstr>
      <vt:lpstr>Outline</vt:lpstr>
      <vt:lpstr>Local Minima</vt:lpstr>
      <vt:lpstr>Local Minima</vt:lpstr>
      <vt:lpstr>Saddle Points</vt:lpstr>
      <vt:lpstr>Saddle Points</vt:lpstr>
      <vt:lpstr>Poor Conditioning</vt:lpstr>
      <vt:lpstr>No Critical Points</vt:lpstr>
      <vt:lpstr>No Critical Points</vt:lpstr>
      <vt:lpstr>Exploding and Vanishing Gradients</vt:lpstr>
      <vt:lpstr>Exploding and Vanishing Gradients</vt:lpstr>
      <vt:lpstr>Exploding and Vanishing Gradients</vt:lpstr>
      <vt:lpstr>Exploding and Vanishing Gradients</vt:lpstr>
      <vt:lpstr>Poor correspondence between  local and global structure</vt:lpstr>
      <vt:lpstr>Outline</vt:lpstr>
      <vt:lpstr>Momentum</vt:lpstr>
      <vt:lpstr>Momentum</vt:lpstr>
      <vt:lpstr>Momentum</vt:lpstr>
      <vt:lpstr>Momentum</vt:lpstr>
      <vt:lpstr>Nesterov Momentum</vt:lpstr>
      <vt:lpstr>Outline</vt:lpstr>
      <vt:lpstr>Adaptive Learning Rates</vt:lpstr>
      <vt:lpstr>AdaGrad</vt:lpstr>
      <vt:lpstr>RMSProp</vt:lpstr>
      <vt:lpstr>Adam</vt:lpstr>
      <vt:lpstr>Outline</vt:lpstr>
      <vt:lpstr>Parameter Initialization</vt:lpstr>
      <vt:lpstr>Xavier Initialization</vt:lpstr>
      <vt:lpstr>Normalized Initialization</vt:lpstr>
      <vt:lpstr>Bias Initialization</vt:lpstr>
      <vt:lpstr>Outline</vt:lpstr>
      <vt:lpstr>Feature Normalization</vt:lpstr>
      <vt:lpstr>Feature Normalization</vt:lpstr>
      <vt:lpstr>Internal Covariance Shift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228</cp:revision>
  <cp:lastPrinted>2018-03-05T02:43:56Z</cp:lastPrinted>
  <dcterms:created xsi:type="dcterms:W3CDTF">2017-11-02T16:57:55Z</dcterms:created>
  <dcterms:modified xsi:type="dcterms:W3CDTF">2018-08-01T14:52:35Z</dcterms:modified>
</cp:coreProperties>
</file>